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comment1.xml" ContentType="application/vnd.openxmlformats-officedocument.presentationml.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55" r:id="rId4"/>
  </p:sldMasterIdLst>
  <p:notesMasterIdLst>
    <p:notesMasterId r:id="rId40"/>
  </p:notesMasterIdLst>
  <p:handoutMasterIdLst>
    <p:handoutMasterId r:id="rId41"/>
  </p:handoutMasterIdLst>
  <p:sldIdLst>
    <p:sldId id="478" r:id="rId5"/>
    <p:sldId id="1314" r:id="rId6"/>
    <p:sldId id="258" r:id="rId7"/>
    <p:sldId id="1310" r:id="rId8"/>
    <p:sldId id="1253" r:id="rId9"/>
    <p:sldId id="1288" r:id="rId10"/>
    <p:sldId id="1290" r:id="rId11"/>
    <p:sldId id="1291" r:id="rId12"/>
    <p:sldId id="1301" r:id="rId13"/>
    <p:sldId id="1261" r:id="rId14"/>
    <p:sldId id="1258" r:id="rId15"/>
    <p:sldId id="1256" r:id="rId16"/>
    <p:sldId id="1257" r:id="rId17"/>
    <p:sldId id="1262" r:id="rId18"/>
    <p:sldId id="1263" r:id="rId19"/>
    <p:sldId id="1264" r:id="rId20"/>
    <p:sldId id="1265" r:id="rId21"/>
    <p:sldId id="1276" r:id="rId22"/>
    <p:sldId id="1245" r:id="rId23"/>
    <p:sldId id="1277" r:id="rId24"/>
    <p:sldId id="1309" r:id="rId25"/>
    <p:sldId id="1308" r:id="rId26"/>
    <p:sldId id="1311" r:id="rId27"/>
    <p:sldId id="1317" r:id="rId28"/>
    <p:sldId id="1292" r:id="rId29"/>
    <p:sldId id="1318" r:id="rId30"/>
    <p:sldId id="1320" r:id="rId31"/>
    <p:sldId id="1323" r:id="rId32"/>
    <p:sldId id="1322" r:id="rId33"/>
    <p:sldId id="1324" r:id="rId34"/>
    <p:sldId id="1312" r:id="rId35"/>
    <p:sldId id="1316" r:id="rId36"/>
    <p:sldId id="1325" r:id="rId37"/>
    <p:sldId id="1313" r:id="rId38"/>
    <p:sldId id="1299" r:id="rId39"/>
  </p:sldIdLst>
  <p:sldSz cx="9902825" cy="6858000"/>
  <p:notesSz cx="7023100" cy="9309100"/>
  <p:kinsoku lang="ja-JP" invalStChars="、。，．・：；？！゛゜ヽヾゝゞ々ー’”）〕］｝〉》」』】°‰′″℃￠％ぁぃぅぇぉっゃゅょゎァィゥェォッャュョヮヵヶ!%),.:;?]}｡｣､･ｧｨｩｪｫｬｭｮｯｰﾞﾟ" invalEndChars="‘“（〔［｛〈《「『【￥＄$([\{｢￡"/>
  <p:defaultTextStyle>
    <a:defPPr>
      <a:defRPr lang="en-US"/>
    </a:defPPr>
    <a:lvl1pPr algn="ctr" rtl="0" eaLnBrk="0" fontAlgn="base" hangingPunct="0">
      <a:spcBef>
        <a:spcPct val="0"/>
      </a:spcBef>
      <a:spcAft>
        <a:spcPct val="0"/>
      </a:spcAft>
      <a:defRPr sz="1200" kern="1200">
        <a:solidFill>
          <a:schemeClr val="tx1"/>
        </a:solidFill>
        <a:latin typeface="Arial" charset="0"/>
        <a:ea typeface="+mn-ea"/>
        <a:cs typeface="+mn-cs"/>
      </a:defRPr>
    </a:lvl1pPr>
    <a:lvl2pPr marL="457200" algn="ctr" rtl="0" eaLnBrk="0" fontAlgn="base" hangingPunct="0">
      <a:spcBef>
        <a:spcPct val="0"/>
      </a:spcBef>
      <a:spcAft>
        <a:spcPct val="0"/>
      </a:spcAft>
      <a:defRPr sz="1200" kern="1200">
        <a:solidFill>
          <a:schemeClr val="tx1"/>
        </a:solidFill>
        <a:latin typeface="Arial" charset="0"/>
        <a:ea typeface="+mn-ea"/>
        <a:cs typeface="+mn-cs"/>
      </a:defRPr>
    </a:lvl2pPr>
    <a:lvl3pPr marL="914400" algn="ctr" rtl="0" eaLnBrk="0" fontAlgn="base" hangingPunct="0">
      <a:spcBef>
        <a:spcPct val="0"/>
      </a:spcBef>
      <a:spcAft>
        <a:spcPct val="0"/>
      </a:spcAft>
      <a:defRPr sz="1200" kern="1200">
        <a:solidFill>
          <a:schemeClr val="tx1"/>
        </a:solidFill>
        <a:latin typeface="Arial" charset="0"/>
        <a:ea typeface="+mn-ea"/>
        <a:cs typeface="+mn-cs"/>
      </a:defRPr>
    </a:lvl3pPr>
    <a:lvl4pPr marL="1371600" algn="ctr" rtl="0" eaLnBrk="0" fontAlgn="base" hangingPunct="0">
      <a:spcBef>
        <a:spcPct val="0"/>
      </a:spcBef>
      <a:spcAft>
        <a:spcPct val="0"/>
      </a:spcAft>
      <a:defRPr sz="1200" kern="1200">
        <a:solidFill>
          <a:schemeClr val="tx1"/>
        </a:solidFill>
        <a:latin typeface="Arial" charset="0"/>
        <a:ea typeface="+mn-ea"/>
        <a:cs typeface="+mn-cs"/>
      </a:defRPr>
    </a:lvl4pPr>
    <a:lvl5pPr marL="1828800" algn="ctr"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2" pos="839" userDrawn="1">
          <p15:clr>
            <a:srgbClr val="A4A3A4"/>
          </p15:clr>
        </p15:guide>
        <p15:guide id="4" orient="horz" pos="888" userDrawn="1">
          <p15:clr>
            <a:srgbClr val="A4A3A4"/>
          </p15:clr>
        </p15:guide>
        <p15:guide id="5" pos="5447" userDrawn="1">
          <p15:clr>
            <a:srgbClr val="A4A3A4"/>
          </p15:clr>
        </p15:guide>
        <p15:guide id="7" orient="horz" pos="36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Hawes" initials="JH" lastIdx="1" clrIdx="0"/>
  <p:cmAuthor id="2" name="Sarah Montgomery" initials="SM" lastIdx="1" clrIdx="1">
    <p:extLst>
      <p:ext uri="{19B8F6BF-5375-455C-9EA6-DF929625EA0E}">
        <p15:presenceInfo xmlns:p15="http://schemas.microsoft.com/office/powerpoint/2012/main" userId="S-1-5-21-1482476501-1326574676-839522115-7679" providerId="AD"/>
      </p:ext>
    </p:extLst>
  </p:cmAuthor>
  <p:cmAuthor id="3" name="Kris Nordstrom" initials="KN" lastIdx="2" clrIdx="2">
    <p:extLst>
      <p:ext uri="{19B8F6BF-5375-455C-9EA6-DF929625EA0E}">
        <p15:presenceInfo xmlns:p15="http://schemas.microsoft.com/office/powerpoint/2012/main" userId="S::knordstrom@ncjustice.org::fcce4748-37d3-4643-ba5a-850f6605c7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8000"/>
    <a:srgbClr val="FF9933"/>
    <a:srgbClr val="FFD653"/>
    <a:srgbClr val="FFD0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92" autoAdjust="0"/>
    <p:restoredTop sz="83477" autoAdjust="0"/>
  </p:normalViewPr>
  <p:slideViewPr>
    <p:cSldViewPr snapToGrid="0" showGuides="1">
      <p:cViewPr varScale="1">
        <p:scale>
          <a:sx n="52" d="100"/>
          <a:sy n="52" d="100"/>
        </p:scale>
        <p:origin x="1820" y="60"/>
      </p:cViewPr>
      <p:guideLst>
        <p:guide pos="839"/>
        <p:guide orient="horz" pos="888"/>
        <p:guide pos="5447"/>
        <p:guide orient="horz" pos="36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0-02-18T17:34:51.789" idx="1">
    <p:pos x="4615" y="3118"/>
    <p:text>There's nothing in the WestEd report about buildings or classrooms</p:text>
    <p:extLst>
      <p:ext uri="{C676402C-5697-4E1C-873F-D02D1690AC5C}">
        <p15:threadingInfo xmlns:p15="http://schemas.microsoft.com/office/powerpoint/2012/main" timeZoneBias="300"/>
      </p:ext>
    </p:extLst>
  </p:cm>
  <p:cm authorId="3" dt="2020-02-18T17:35:11.420" idx="2">
    <p:pos x="1490" y="814"/>
    <p:text>Added "eligible" since it's not all 4-year-olds</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771" cy="466734"/>
          </a:xfrm>
          <a:prstGeom prst="rect">
            <a:avLst/>
          </a:prstGeom>
        </p:spPr>
        <p:txBody>
          <a:bodyPr vert="horz" lIns="92141" tIns="46071" rIns="92141" bIns="46071" rtlCol="0"/>
          <a:lstStyle>
            <a:lvl1pPr algn="l">
              <a:defRPr sz="1200"/>
            </a:lvl1pPr>
          </a:lstStyle>
          <a:p>
            <a:endParaRPr lang="en-US" dirty="0"/>
          </a:p>
        </p:txBody>
      </p:sp>
      <p:sp>
        <p:nvSpPr>
          <p:cNvPr id="3" name="Date Placeholder 2"/>
          <p:cNvSpPr>
            <a:spLocks noGrp="1"/>
          </p:cNvSpPr>
          <p:nvPr>
            <p:ph type="dt" sz="quarter" idx="1"/>
          </p:nvPr>
        </p:nvSpPr>
        <p:spPr>
          <a:xfrm>
            <a:off x="3977729" y="0"/>
            <a:ext cx="3043771" cy="466734"/>
          </a:xfrm>
          <a:prstGeom prst="rect">
            <a:avLst/>
          </a:prstGeom>
        </p:spPr>
        <p:txBody>
          <a:bodyPr vert="horz" lIns="92141" tIns="46071" rIns="92141" bIns="46071" rtlCol="0"/>
          <a:lstStyle>
            <a:lvl1pPr algn="r">
              <a:defRPr sz="1200"/>
            </a:lvl1pPr>
          </a:lstStyle>
          <a:p>
            <a:fld id="{310DA9FC-D9E4-44B8-AF1C-78DA9266BEE1}" type="datetimeFigureOut">
              <a:rPr lang="en-US" smtClean="0"/>
              <a:t>2/19/2020</a:t>
            </a:fld>
            <a:endParaRPr lang="en-US" dirty="0"/>
          </a:p>
        </p:txBody>
      </p:sp>
      <p:sp>
        <p:nvSpPr>
          <p:cNvPr id="4" name="Footer Placeholder 3"/>
          <p:cNvSpPr>
            <a:spLocks noGrp="1"/>
          </p:cNvSpPr>
          <p:nvPr>
            <p:ph type="ftr" sz="quarter" idx="2"/>
          </p:nvPr>
        </p:nvSpPr>
        <p:spPr>
          <a:xfrm>
            <a:off x="1" y="8842367"/>
            <a:ext cx="3043771" cy="466734"/>
          </a:xfrm>
          <a:prstGeom prst="rect">
            <a:avLst/>
          </a:prstGeom>
        </p:spPr>
        <p:txBody>
          <a:bodyPr vert="horz" lIns="92141" tIns="46071" rIns="92141" bIns="4607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7729" y="8842367"/>
            <a:ext cx="3043771" cy="466734"/>
          </a:xfrm>
          <a:prstGeom prst="rect">
            <a:avLst/>
          </a:prstGeom>
        </p:spPr>
        <p:txBody>
          <a:bodyPr vert="horz" lIns="92141" tIns="46071" rIns="92141" bIns="46071" rtlCol="0" anchor="b"/>
          <a:lstStyle>
            <a:lvl1pPr algn="r">
              <a:defRPr sz="1200"/>
            </a:lvl1pPr>
          </a:lstStyle>
          <a:p>
            <a:fld id="{3C1DE78A-0F05-4293-ABF9-3435279D5F91}" type="slidenum">
              <a:rPr lang="en-US" smtClean="0"/>
              <a:t>‹#›</a:t>
            </a:fld>
            <a:endParaRPr lang="en-US" dirty="0"/>
          </a:p>
        </p:txBody>
      </p:sp>
    </p:spTree>
    <p:extLst>
      <p:ext uri="{BB962C8B-B14F-4D97-AF65-F5344CB8AC3E}">
        <p14:creationId xmlns:p14="http://schemas.microsoft.com/office/powerpoint/2010/main" val="3567027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613561" y="4424381"/>
            <a:ext cx="5746318" cy="4592213"/>
          </a:xfrm>
          <a:prstGeom prst="rect">
            <a:avLst/>
          </a:prstGeom>
          <a:noFill/>
          <a:ln w="12700">
            <a:noFill/>
            <a:miter lim="800000"/>
            <a:headEnd/>
            <a:tailEnd/>
          </a:ln>
          <a:effectLst/>
        </p:spPr>
        <p:txBody>
          <a:bodyPr vert="horz" wrap="square" lIns="92107" tIns="45244" rIns="92107" bIns="45244" numCol="1" anchor="t" anchorCtr="0" compatLnSpc="1">
            <a:prstTxWarp prst="textNoShape">
              <a:avLst/>
            </a:prstTxWarp>
          </a:bodyPr>
          <a:lstStyle/>
          <a:p>
            <a:pPr lvl="0"/>
            <a:r>
              <a:rPr lang="en-US"/>
              <a:t>Click to edit Master text styles</a:t>
            </a:r>
          </a:p>
          <a:p>
            <a:pPr lvl="1"/>
            <a:r>
              <a:rPr lang="en-US"/>
              <a:t>Second level</a:t>
            </a:r>
          </a:p>
        </p:txBody>
      </p:sp>
      <p:sp>
        <p:nvSpPr>
          <p:cNvPr id="2051" name="Rectangle 3"/>
          <p:cNvSpPr>
            <a:spLocks noGrp="1" noRot="1" noChangeAspect="1" noChangeArrowheads="1" noTextEdit="1"/>
          </p:cNvSpPr>
          <p:nvPr>
            <p:ph type="sldImg" idx="2"/>
          </p:nvPr>
        </p:nvSpPr>
        <p:spPr bwMode="auto">
          <a:xfrm>
            <a:off x="622300" y="214313"/>
            <a:ext cx="5727700" cy="3968750"/>
          </a:xfrm>
          <a:prstGeom prst="rect">
            <a:avLst/>
          </a:prstGeom>
          <a:noFill/>
          <a:ln w="12700">
            <a:solidFill>
              <a:schemeClr val="tx1"/>
            </a:solidFill>
            <a:miter lim="800000"/>
            <a:headEnd/>
            <a:tailEnd/>
          </a:ln>
          <a:effectLst/>
        </p:spPr>
      </p:sp>
      <p:sp>
        <p:nvSpPr>
          <p:cNvPr id="2052" name="Rectangle 4"/>
          <p:cNvSpPr>
            <a:spLocks noGrp="1" noChangeArrowheads="1"/>
          </p:cNvSpPr>
          <p:nvPr>
            <p:ph type="sldNum" sz="quarter" idx="5"/>
          </p:nvPr>
        </p:nvSpPr>
        <p:spPr bwMode="auto">
          <a:xfrm>
            <a:off x="6745959" y="9130080"/>
            <a:ext cx="232287" cy="140659"/>
          </a:xfrm>
          <a:prstGeom prst="rect">
            <a:avLst/>
          </a:prstGeom>
          <a:noFill/>
          <a:ln w="12700">
            <a:noFill/>
            <a:miter lim="800000"/>
            <a:headEnd/>
            <a:tailEnd/>
          </a:ln>
          <a:effectLst/>
        </p:spPr>
        <p:txBody>
          <a:bodyPr vert="horz" wrap="none" lIns="0" tIns="0" rIns="0" bIns="0" numCol="1" anchor="b" anchorCtr="0" compatLnSpc="1">
            <a:prstTxWarp prst="textNoShape">
              <a:avLst/>
            </a:prstTxWarp>
          </a:bodyPr>
          <a:lstStyle>
            <a:lvl1pPr algn="r" defTabSz="918208">
              <a:defRPr sz="800"/>
            </a:lvl1pPr>
          </a:lstStyle>
          <a:p>
            <a:fld id="{A455FBCD-715E-4D47-A482-D0DCA8CDBEAE}" type="slidenum">
              <a:rPr lang="en-US"/>
              <a:pPr/>
              <a:t>‹#›</a:t>
            </a:fld>
            <a:endParaRPr lang="en-US" dirty="0"/>
          </a:p>
        </p:txBody>
      </p:sp>
    </p:spTree>
    <p:extLst>
      <p:ext uri="{BB962C8B-B14F-4D97-AF65-F5344CB8AC3E}">
        <p14:creationId xmlns:p14="http://schemas.microsoft.com/office/powerpoint/2010/main" val="1524434643"/>
      </p:ext>
    </p:extLst>
  </p:cSld>
  <p:clrMap bg1="lt1" tx1="dk1" bg2="lt2" tx2="dk2" accent1="accent1" accent2="accent2" accent3="accent3" accent4="accent4" accent5="accent5" accent6="accent6" hlink="hlink" folHlink="folHlink"/>
  <p:notesStyle>
    <a:lvl1pPr marL="177800" indent="-177800" algn="l" rtl="0" eaLnBrk="0" fontAlgn="base" hangingPunct="0">
      <a:spcBef>
        <a:spcPct val="100000"/>
      </a:spcBef>
      <a:spcAft>
        <a:spcPct val="0"/>
      </a:spcAft>
      <a:buFont typeface="Webdings" pitchFamily="18" charset="2"/>
      <a:buChar char="4"/>
      <a:defRPr sz="1000" kern="1200">
        <a:solidFill>
          <a:schemeClr val="tx1"/>
        </a:solidFill>
        <a:latin typeface="Arial" charset="0"/>
        <a:ea typeface="+mn-ea"/>
        <a:cs typeface="+mn-cs"/>
      </a:defRPr>
    </a:lvl1pPr>
    <a:lvl2pPr marL="342900" indent="-163513" algn="l" rtl="0" eaLnBrk="0" fontAlgn="base" hangingPunct="0">
      <a:lnSpc>
        <a:spcPct val="85000"/>
      </a:lnSpc>
      <a:spcBef>
        <a:spcPct val="45000"/>
      </a:spcBef>
      <a:spcAft>
        <a:spcPct val="0"/>
      </a:spcAft>
      <a:buChar char="–"/>
      <a:defRPr sz="1000" kern="1200">
        <a:solidFill>
          <a:schemeClr val="tx1"/>
        </a:solidFill>
        <a:latin typeface="Arial" charset="0"/>
        <a:ea typeface="+mn-ea"/>
        <a:cs typeface="+mn-cs"/>
      </a:defRPr>
    </a:lvl2pPr>
    <a:lvl3pPr marL="520700" indent="-176213" algn="l" rtl="0" eaLnBrk="0" fontAlgn="base" hangingPunct="0">
      <a:lnSpc>
        <a:spcPct val="85000"/>
      </a:lnSpc>
      <a:spcBef>
        <a:spcPct val="45000"/>
      </a:spcBef>
      <a:spcAft>
        <a:spcPct val="0"/>
      </a:spcAft>
      <a:buFont typeface="Webdings" pitchFamily="18" charset="2"/>
      <a:defRPr sz="1000" kern="1200">
        <a:solidFill>
          <a:schemeClr val="tx1"/>
        </a:solidFill>
        <a:latin typeface="Arial" charset="0"/>
        <a:ea typeface="+mn-ea"/>
        <a:cs typeface="+mn-cs"/>
      </a:defRPr>
    </a:lvl3pPr>
    <a:lvl4pPr marL="685800" indent="-163513" algn="l" rtl="0" eaLnBrk="0" fontAlgn="base" hangingPunct="0">
      <a:lnSpc>
        <a:spcPct val="85000"/>
      </a:lnSpc>
      <a:spcBef>
        <a:spcPct val="45000"/>
      </a:spcBef>
      <a:spcAft>
        <a:spcPct val="0"/>
      </a:spcAft>
      <a:defRPr sz="10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Book Antiqua"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p:cNvSpPr>
            <a:spLocks noGrp="1" noChangeArrowheads="1"/>
          </p:cNvSpPr>
          <p:nvPr>
            <p:ph type="sldNum" sz="quarter" idx="5"/>
          </p:nvPr>
        </p:nvSpPr>
        <p:spPr>
          <a:ln/>
        </p:spPr>
        <p:txBody>
          <a:bodyPr/>
          <a:lstStyle/>
          <a:p>
            <a:fld id="{E05B4C2A-C159-4E95-B3FA-46B8E6093429}" type="slidenum">
              <a:rPr lang="en-US"/>
              <a:pPr/>
              <a:t>0</a:t>
            </a:fld>
            <a:endParaRPr lang="en-US" dirty="0"/>
          </a:p>
        </p:txBody>
      </p:sp>
      <p:sp>
        <p:nvSpPr>
          <p:cNvPr id="569367" name="Rectangle 23"/>
          <p:cNvSpPr>
            <a:spLocks noGrp="1" noChangeArrowheads="1"/>
          </p:cNvSpPr>
          <p:nvPr>
            <p:ph type="body" idx="1"/>
          </p:nvPr>
        </p:nvSpPr>
        <p:spPr>
          <a:ln/>
        </p:spPr>
        <p:txBody>
          <a:bodyPr/>
          <a:lstStyle/>
          <a:p>
            <a:pPr marL="0" indent="0">
              <a:buFontTx/>
              <a:buNone/>
            </a:pPr>
            <a:r>
              <a:rPr lang="en-US" sz="1000" b="1" dirty="0">
                <a:latin typeface="Calibri" panose="020F0502020204030204" pitchFamily="34" charset="0"/>
                <a:cs typeface="Calibri" panose="020F0502020204030204" pitchFamily="34" charset="0"/>
              </a:rPr>
              <a:t>One of our state’s great education leaders, Dr. Dudley Flood who helped lead our state through school desegregation, often starts his talks on any subject by asking these 3 questions: What? So What? Now What? Basically hat is the issue. Why does it matter and how we are going to tackle it.</a:t>
            </a:r>
          </a:p>
          <a:p>
            <a:pPr marL="0" indent="0">
              <a:buFontTx/>
              <a:buNone/>
            </a:pPr>
            <a:endParaRPr lang="en-US" sz="1000" b="1" dirty="0">
              <a:latin typeface="Calibri" panose="020F0502020204030204" pitchFamily="34" charset="0"/>
              <a:cs typeface="Calibri" panose="020F0502020204030204" pitchFamily="34" charset="0"/>
            </a:endParaRPr>
          </a:p>
          <a:p>
            <a:pPr marL="0" indent="0">
              <a:buFontTx/>
              <a:buNone/>
            </a:pPr>
            <a:r>
              <a:rPr lang="en-US" sz="1000" b="1" dirty="0">
                <a:latin typeface="Calibri" panose="020F0502020204030204" pitchFamily="34" charset="0"/>
                <a:cs typeface="Calibri" panose="020F0502020204030204" pitchFamily="34" charset="0"/>
              </a:rPr>
              <a:t>That’s what I’d like to do today around Leandro and the latest developments.</a:t>
            </a:r>
          </a:p>
        </p:txBody>
      </p:sp>
      <p:sp>
        <p:nvSpPr>
          <p:cNvPr id="569346" name="Rectangle 2"/>
          <p:cNvSpPr>
            <a:spLocks noGrp="1" noRot="1" noChangeAspect="1" noChangeArrowheads="1" noTextEdit="1"/>
          </p:cNvSpPr>
          <p:nvPr>
            <p:ph type="sldImg"/>
          </p:nvPr>
        </p:nvSpPr>
        <p:spPr>
          <a:ln/>
        </p:spPr>
      </p:sp>
      <p:sp>
        <p:nvSpPr>
          <p:cNvPr id="569348" name="Text Box 4"/>
          <p:cNvSpPr txBox="1">
            <a:spLocks noChangeArrowheads="1"/>
          </p:cNvSpPr>
          <p:nvPr/>
        </p:nvSpPr>
        <p:spPr bwMode="auto">
          <a:xfrm>
            <a:off x="615163" y="4680126"/>
            <a:ext cx="5690249" cy="949451"/>
          </a:xfrm>
          <a:prstGeom prst="rect">
            <a:avLst/>
          </a:prstGeom>
          <a:noFill/>
          <a:ln w="9525">
            <a:noFill/>
            <a:miter lim="800000"/>
            <a:headEnd/>
            <a:tailEnd/>
          </a:ln>
          <a:effectLst/>
        </p:spPr>
        <p:txBody>
          <a:bodyPr lIns="92141" tIns="46071" rIns="92141" bIns="46071" anchor="ctr">
            <a:spAutoFit/>
          </a:bodyPr>
          <a:lstStyle/>
          <a:p>
            <a:pPr>
              <a:buClr>
                <a:schemeClr val="tx1"/>
              </a:buClr>
            </a:pPr>
            <a:r>
              <a:rPr lang="en-US" sz="1400" b="1" dirty="0"/>
              <a:t>Booz Allen Hamilton Standard Colors</a:t>
            </a:r>
            <a:endParaRPr lang="en-US" sz="1400" dirty="0"/>
          </a:p>
          <a:p>
            <a:pPr>
              <a:buClr>
                <a:schemeClr val="tx1"/>
              </a:buClr>
            </a:pPr>
            <a:r>
              <a:rPr lang="en-US" sz="1400" dirty="0"/>
              <a:t>Colors should be used in the color pairs whenever possible. Do not mix and match colors, use pairs together as shown.</a:t>
            </a:r>
          </a:p>
          <a:p>
            <a:pPr>
              <a:buClr>
                <a:schemeClr val="tx1"/>
              </a:buClr>
            </a:pPr>
            <a:r>
              <a:rPr lang="en-US" sz="1400" dirty="0"/>
              <a:t>Black, White and Gray can be used with any of the other colors.</a:t>
            </a:r>
          </a:p>
        </p:txBody>
      </p:sp>
      <p:sp>
        <p:nvSpPr>
          <p:cNvPr id="569349" name="Rectangle 5"/>
          <p:cNvSpPr>
            <a:spLocks noChangeArrowheads="1"/>
          </p:cNvSpPr>
          <p:nvPr/>
        </p:nvSpPr>
        <p:spPr bwMode="auto">
          <a:xfrm>
            <a:off x="692058" y="6686121"/>
            <a:ext cx="695261" cy="695305"/>
          </a:xfrm>
          <a:prstGeom prst="rect">
            <a:avLst/>
          </a:prstGeom>
          <a:solidFill>
            <a:srgbClr val="360157"/>
          </a:solidFill>
          <a:ln w="9525">
            <a:solidFill>
              <a:schemeClr val="tx1"/>
            </a:solidFill>
            <a:miter lim="800000"/>
            <a:headEnd/>
            <a:tailEnd/>
          </a:ln>
          <a:effectLst/>
        </p:spPr>
        <p:txBody>
          <a:bodyPr wrap="none" lIns="92141" tIns="46071" rIns="92141" bIns="46071" anchor="ctr"/>
          <a:lstStyle/>
          <a:p>
            <a:endParaRPr lang="en-US" dirty="0"/>
          </a:p>
        </p:txBody>
      </p:sp>
      <p:sp>
        <p:nvSpPr>
          <p:cNvPr id="569350" name="Rectangle 6"/>
          <p:cNvSpPr>
            <a:spLocks noChangeArrowheads="1"/>
          </p:cNvSpPr>
          <p:nvPr/>
        </p:nvSpPr>
        <p:spPr bwMode="auto">
          <a:xfrm>
            <a:off x="1044495" y="7183224"/>
            <a:ext cx="695261" cy="693707"/>
          </a:xfrm>
          <a:prstGeom prst="rect">
            <a:avLst/>
          </a:prstGeom>
          <a:solidFill>
            <a:srgbClr val="F2050E"/>
          </a:solidFill>
          <a:ln w="9525">
            <a:solidFill>
              <a:schemeClr val="tx1"/>
            </a:solidFill>
            <a:miter lim="800000"/>
            <a:headEnd/>
            <a:tailEnd/>
          </a:ln>
          <a:effectLst/>
        </p:spPr>
        <p:txBody>
          <a:bodyPr wrap="none" lIns="92141" tIns="46071" rIns="92141" bIns="46071" anchor="ctr"/>
          <a:lstStyle/>
          <a:p>
            <a:endParaRPr lang="en-US" dirty="0"/>
          </a:p>
        </p:txBody>
      </p:sp>
      <p:sp>
        <p:nvSpPr>
          <p:cNvPr id="569351" name="Rectangle 7"/>
          <p:cNvSpPr>
            <a:spLocks noChangeArrowheads="1"/>
          </p:cNvSpPr>
          <p:nvPr/>
        </p:nvSpPr>
        <p:spPr bwMode="auto">
          <a:xfrm>
            <a:off x="1907965" y="6686121"/>
            <a:ext cx="695261" cy="695305"/>
          </a:xfrm>
          <a:prstGeom prst="rect">
            <a:avLst/>
          </a:prstGeom>
          <a:solidFill>
            <a:srgbClr val="0F4318"/>
          </a:solidFill>
          <a:ln w="9525">
            <a:solidFill>
              <a:schemeClr val="tx1"/>
            </a:solidFill>
            <a:miter lim="800000"/>
            <a:headEnd/>
            <a:tailEnd/>
          </a:ln>
          <a:effectLst/>
        </p:spPr>
        <p:txBody>
          <a:bodyPr wrap="none" lIns="92141" tIns="46071" rIns="92141" bIns="46071" anchor="ctr"/>
          <a:lstStyle/>
          <a:p>
            <a:endParaRPr lang="en-US" dirty="0"/>
          </a:p>
        </p:txBody>
      </p:sp>
      <p:sp>
        <p:nvSpPr>
          <p:cNvPr id="569352" name="Rectangle 8"/>
          <p:cNvSpPr>
            <a:spLocks noChangeArrowheads="1"/>
          </p:cNvSpPr>
          <p:nvPr/>
        </p:nvSpPr>
        <p:spPr bwMode="auto">
          <a:xfrm>
            <a:off x="2270013" y="7183224"/>
            <a:ext cx="695261" cy="693707"/>
          </a:xfrm>
          <a:prstGeom prst="rect">
            <a:avLst/>
          </a:prstGeom>
          <a:solidFill>
            <a:srgbClr val="E8F404"/>
          </a:solidFill>
          <a:ln w="9525">
            <a:solidFill>
              <a:schemeClr val="tx1"/>
            </a:solidFill>
            <a:miter lim="800000"/>
            <a:headEnd/>
            <a:tailEnd/>
          </a:ln>
          <a:effectLst/>
        </p:spPr>
        <p:txBody>
          <a:bodyPr wrap="none" lIns="92141" tIns="46071" rIns="92141" bIns="46071" anchor="ctr"/>
          <a:lstStyle/>
          <a:p>
            <a:endParaRPr lang="en-US" dirty="0"/>
          </a:p>
        </p:txBody>
      </p:sp>
      <p:sp>
        <p:nvSpPr>
          <p:cNvPr id="569353" name="Rectangle 9"/>
          <p:cNvSpPr>
            <a:spLocks noChangeArrowheads="1"/>
          </p:cNvSpPr>
          <p:nvPr/>
        </p:nvSpPr>
        <p:spPr bwMode="auto">
          <a:xfrm>
            <a:off x="3181543" y="6686121"/>
            <a:ext cx="696864" cy="695305"/>
          </a:xfrm>
          <a:prstGeom prst="rect">
            <a:avLst/>
          </a:prstGeom>
          <a:solidFill>
            <a:srgbClr val="0B1F65"/>
          </a:solidFill>
          <a:ln w="9525">
            <a:solidFill>
              <a:schemeClr val="tx1"/>
            </a:solidFill>
            <a:miter lim="800000"/>
            <a:headEnd/>
            <a:tailEnd/>
          </a:ln>
          <a:effectLst/>
        </p:spPr>
        <p:txBody>
          <a:bodyPr wrap="none" lIns="92141" tIns="46071" rIns="92141" bIns="46071" anchor="ctr"/>
          <a:lstStyle/>
          <a:p>
            <a:endParaRPr lang="en-US" dirty="0"/>
          </a:p>
        </p:txBody>
      </p:sp>
      <p:sp>
        <p:nvSpPr>
          <p:cNvPr id="569354" name="Rectangle 10"/>
          <p:cNvSpPr>
            <a:spLocks noChangeArrowheads="1"/>
          </p:cNvSpPr>
          <p:nvPr/>
        </p:nvSpPr>
        <p:spPr bwMode="auto">
          <a:xfrm>
            <a:off x="3524368" y="7183224"/>
            <a:ext cx="695261" cy="693707"/>
          </a:xfrm>
          <a:prstGeom prst="rect">
            <a:avLst/>
          </a:prstGeom>
          <a:solidFill>
            <a:srgbClr val="7ECCBD"/>
          </a:solidFill>
          <a:ln w="9525">
            <a:solidFill>
              <a:schemeClr val="tx1"/>
            </a:solidFill>
            <a:miter lim="800000"/>
            <a:headEnd/>
            <a:tailEnd/>
          </a:ln>
          <a:effectLst/>
        </p:spPr>
        <p:txBody>
          <a:bodyPr wrap="none" lIns="92141" tIns="46071" rIns="92141" bIns="46071" anchor="ctr"/>
          <a:lstStyle/>
          <a:p>
            <a:endParaRPr lang="en-US" dirty="0"/>
          </a:p>
        </p:txBody>
      </p:sp>
      <p:sp>
        <p:nvSpPr>
          <p:cNvPr id="569355" name="Rectangle 11"/>
          <p:cNvSpPr>
            <a:spLocks noChangeArrowheads="1"/>
          </p:cNvSpPr>
          <p:nvPr/>
        </p:nvSpPr>
        <p:spPr bwMode="auto">
          <a:xfrm>
            <a:off x="5614958" y="6686121"/>
            <a:ext cx="693659" cy="695305"/>
          </a:xfrm>
          <a:prstGeom prst="rect">
            <a:avLst/>
          </a:prstGeom>
          <a:solidFill>
            <a:srgbClr val="9E9E9E"/>
          </a:solidFill>
          <a:ln w="9525">
            <a:solidFill>
              <a:schemeClr val="tx1"/>
            </a:solidFill>
            <a:miter lim="800000"/>
            <a:headEnd/>
            <a:tailEnd/>
          </a:ln>
          <a:effectLst/>
        </p:spPr>
        <p:txBody>
          <a:bodyPr wrap="none" lIns="92141" tIns="46071" rIns="92141" bIns="46071" anchor="ctr"/>
          <a:lstStyle/>
          <a:p>
            <a:endParaRPr lang="en-US" dirty="0"/>
          </a:p>
        </p:txBody>
      </p:sp>
      <p:sp>
        <p:nvSpPr>
          <p:cNvPr id="569356" name="Rectangle 12"/>
          <p:cNvSpPr>
            <a:spLocks noChangeArrowheads="1"/>
          </p:cNvSpPr>
          <p:nvPr/>
        </p:nvSpPr>
        <p:spPr bwMode="auto">
          <a:xfrm>
            <a:off x="4399049" y="6686121"/>
            <a:ext cx="693660" cy="695305"/>
          </a:xfrm>
          <a:prstGeom prst="rect">
            <a:avLst/>
          </a:prstGeom>
          <a:solidFill>
            <a:schemeClr val="tx1"/>
          </a:solidFill>
          <a:ln w="9525">
            <a:solidFill>
              <a:schemeClr val="tx1"/>
            </a:solidFill>
            <a:miter lim="800000"/>
            <a:headEnd/>
            <a:tailEnd/>
          </a:ln>
          <a:effectLst/>
        </p:spPr>
        <p:txBody>
          <a:bodyPr wrap="none" lIns="92141" tIns="46071" rIns="92141" bIns="46071" anchor="ctr"/>
          <a:lstStyle/>
          <a:p>
            <a:endParaRPr lang="en-US" dirty="0"/>
          </a:p>
        </p:txBody>
      </p:sp>
      <p:sp>
        <p:nvSpPr>
          <p:cNvPr id="569357" name="Rectangle 13"/>
          <p:cNvSpPr>
            <a:spLocks noChangeArrowheads="1"/>
          </p:cNvSpPr>
          <p:nvPr/>
        </p:nvSpPr>
        <p:spPr bwMode="auto">
          <a:xfrm>
            <a:off x="4740274" y="7183224"/>
            <a:ext cx="695261" cy="693707"/>
          </a:xfrm>
          <a:prstGeom prst="rect">
            <a:avLst/>
          </a:prstGeom>
          <a:solidFill>
            <a:schemeClr val="bg1"/>
          </a:solidFill>
          <a:ln w="9525">
            <a:solidFill>
              <a:schemeClr val="tx1"/>
            </a:solidFill>
            <a:miter lim="800000"/>
            <a:headEnd/>
            <a:tailEnd/>
          </a:ln>
          <a:effectLst/>
        </p:spPr>
        <p:txBody>
          <a:bodyPr wrap="none" lIns="92141" tIns="46071" rIns="92141" bIns="46071" anchor="ctr"/>
          <a:lstStyle/>
          <a:p>
            <a:endParaRPr lang="en-US" dirty="0"/>
          </a:p>
        </p:txBody>
      </p:sp>
      <p:sp>
        <p:nvSpPr>
          <p:cNvPr id="569358" name="Text Box 14"/>
          <p:cNvSpPr txBox="1">
            <a:spLocks noChangeArrowheads="1"/>
          </p:cNvSpPr>
          <p:nvPr/>
        </p:nvSpPr>
        <p:spPr bwMode="auto">
          <a:xfrm>
            <a:off x="722496" y="5794212"/>
            <a:ext cx="775360" cy="831170"/>
          </a:xfrm>
          <a:prstGeom prst="rect">
            <a:avLst/>
          </a:prstGeom>
          <a:noFill/>
          <a:ln w="9525">
            <a:noFill/>
            <a:miter lim="800000"/>
            <a:headEnd/>
            <a:tailEnd/>
          </a:ln>
          <a:effectLst/>
        </p:spPr>
        <p:txBody>
          <a:bodyPr lIns="92141" tIns="46071" rIns="92141" bIns="46071" anchor="b">
            <a:spAutoFit/>
          </a:bodyPr>
          <a:lstStyle/>
          <a:p>
            <a:pPr algn="l">
              <a:buClr>
                <a:schemeClr val="tx1"/>
              </a:buClr>
              <a:tabLst>
                <a:tab pos="579079" algn="r"/>
              </a:tabLst>
            </a:pPr>
            <a:r>
              <a:rPr lang="en-US" sz="800" dirty="0"/>
              <a:t>Purple </a:t>
            </a:r>
            <a:br>
              <a:rPr lang="en-US" sz="800" dirty="0"/>
            </a:br>
            <a:r>
              <a:rPr lang="en-US" sz="800" dirty="0"/>
              <a:t>Pantone 2765</a:t>
            </a:r>
          </a:p>
          <a:p>
            <a:pPr algn="l">
              <a:buClr>
                <a:schemeClr val="tx1"/>
              </a:buClr>
              <a:tabLst>
                <a:tab pos="579079" algn="r"/>
              </a:tabLst>
            </a:pPr>
            <a:r>
              <a:rPr lang="en-US" sz="800" dirty="0"/>
              <a:t>R	12</a:t>
            </a:r>
          </a:p>
          <a:p>
            <a:pPr algn="l">
              <a:buClr>
                <a:schemeClr val="tx1"/>
              </a:buClr>
              <a:tabLst>
                <a:tab pos="579079" algn="r"/>
              </a:tabLst>
            </a:pPr>
            <a:r>
              <a:rPr lang="en-US" sz="800" dirty="0"/>
              <a:t>G	4</a:t>
            </a:r>
          </a:p>
          <a:p>
            <a:pPr algn="l">
              <a:buClr>
                <a:schemeClr val="tx1"/>
              </a:buClr>
              <a:tabLst>
                <a:tab pos="579079" algn="r"/>
              </a:tabLst>
            </a:pPr>
            <a:r>
              <a:rPr lang="en-US" sz="800" dirty="0"/>
              <a:t>B	79</a:t>
            </a:r>
          </a:p>
        </p:txBody>
      </p:sp>
      <p:sp>
        <p:nvSpPr>
          <p:cNvPr id="569359" name="Text Box 15"/>
          <p:cNvSpPr txBox="1">
            <a:spLocks noChangeArrowheads="1"/>
          </p:cNvSpPr>
          <p:nvPr/>
        </p:nvSpPr>
        <p:spPr bwMode="auto">
          <a:xfrm>
            <a:off x="1912770" y="5794212"/>
            <a:ext cx="775360" cy="831170"/>
          </a:xfrm>
          <a:prstGeom prst="rect">
            <a:avLst/>
          </a:prstGeom>
          <a:noFill/>
          <a:ln w="9525">
            <a:noFill/>
            <a:miter lim="800000"/>
            <a:headEnd/>
            <a:tailEnd/>
          </a:ln>
          <a:effectLst/>
        </p:spPr>
        <p:txBody>
          <a:bodyPr lIns="92141" tIns="46071" rIns="92141" bIns="46071" anchor="b">
            <a:spAutoFit/>
          </a:bodyPr>
          <a:lstStyle/>
          <a:p>
            <a:pPr algn="l">
              <a:buClr>
                <a:schemeClr val="tx1"/>
              </a:buClr>
              <a:tabLst>
                <a:tab pos="579079" algn="r"/>
              </a:tabLst>
            </a:pPr>
            <a:r>
              <a:rPr lang="en-US" sz="800" dirty="0"/>
              <a:t>Green </a:t>
            </a:r>
            <a:br>
              <a:rPr lang="en-US" sz="800" dirty="0"/>
            </a:br>
            <a:r>
              <a:rPr lang="en-US" sz="800" dirty="0"/>
              <a:t>Pantone </a:t>
            </a:r>
            <a:br>
              <a:rPr lang="en-US" sz="800" dirty="0"/>
            </a:br>
            <a:r>
              <a:rPr lang="en-US" sz="800" dirty="0"/>
              <a:t>357</a:t>
            </a:r>
          </a:p>
          <a:p>
            <a:pPr algn="l">
              <a:buClr>
                <a:schemeClr val="tx1"/>
              </a:buClr>
              <a:tabLst>
                <a:tab pos="579079" algn="r"/>
              </a:tabLst>
            </a:pPr>
            <a:r>
              <a:rPr lang="en-US" sz="800" dirty="0"/>
              <a:t>R	15</a:t>
            </a:r>
          </a:p>
          <a:p>
            <a:pPr algn="l">
              <a:buClr>
                <a:schemeClr val="tx1"/>
              </a:buClr>
              <a:tabLst>
                <a:tab pos="579079" algn="r"/>
              </a:tabLst>
            </a:pPr>
            <a:r>
              <a:rPr lang="en-US" sz="800" dirty="0"/>
              <a:t>G	67</a:t>
            </a:r>
          </a:p>
          <a:p>
            <a:pPr algn="l">
              <a:buClr>
                <a:schemeClr val="tx1"/>
              </a:buClr>
              <a:tabLst>
                <a:tab pos="579079" algn="r"/>
              </a:tabLst>
            </a:pPr>
            <a:r>
              <a:rPr lang="en-US" sz="800" dirty="0"/>
              <a:t>B	24</a:t>
            </a:r>
          </a:p>
        </p:txBody>
      </p:sp>
      <p:sp>
        <p:nvSpPr>
          <p:cNvPr id="569360" name="Text Box 16"/>
          <p:cNvSpPr txBox="1">
            <a:spLocks noChangeArrowheads="1"/>
          </p:cNvSpPr>
          <p:nvPr/>
        </p:nvSpPr>
        <p:spPr bwMode="auto">
          <a:xfrm>
            <a:off x="3199164" y="5794212"/>
            <a:ext cx="775360" cy="831170"/>
          </a:xfrm>
          <a:prstGeom prst="rect">
            <a:avLst/>
          </a:prstGeom>
          <a:noFill/>
          <a:ln w="9525">
            <a:noFill/>
            <a:miter lim="800000"/>
            <a:headEnd/>
            <a:tailEnd/>
          </a:ln>
          <a:effectLst/>
        </p:spPr>
        <p:txBody>
          <a:bodyPr lIns="92141" tIns="46071" rIns="92141" bIns="46071" anchor="b">
            <a:spAutoFit/>
          </a:bodyPr>
          <a:lstStyle/>
          <a:p>
            <a:pPr algn="l">
              <a:buClr>
                <a:schemeClr val="tx1"/>
              </a:buClr>
              <a:tabLst>
                <a:tab pos="579079" algn="r"/>
              </a:tabLst>
            </a:pPr>
            <a:r>
              <a:rPr lang="en-US" sz="800" dirty="0"/>
              <a:t>Blue </a:t>
            </a:r>
            <a:br>
              <a:rPr lang="en-US" sz="800" dirty="0"/>
            </a:br>
            <a:r>
              <a:rPr lang="en-US" sz="800" dirty="0"/>
              <a:t>Pantone 2</a:t>
            </a:r>
            <a:br>
              <a:rPr lang="en-US" sz="800" dirty="0"/>
            </a:br>
            <a:r>
              <a:rPr lang="en-US" sz="800" dirty="0"/>
              <a:t>88</a:t>
            </a:r>
          </a:p>
          <a:p>
            <a:pPr algn="l">
              <a:buClr>
                <a:schemeClr val="tx1"/>
              </a:buClr>
              <a:tabLst>
                <a:tab pos="579079" algn="r"/>
              </a:tabLst>
            </a:pPr>
            <a:r>
              <a:rPr lang="en-US" sz="800" dirty="0"/>
              <a:t>R	11</a:t>
            </a:r>
          </a:p>
          <a:p>
            <a:pPr algn="l">
              <a:buClr>
                <a:schemeClr val="tx1"/>
              </a:buClr>
              <a:tabLst>
                <a:tab pos="579079" algn="r"/>
              </a:tabLst>
            </a:pPr>
            <a:r>
              <a:rPr lang="en-US" sz="800" dirty="0"/>
              <a:t>G	31</a:t>
            </a:r>
          </a:p>
          <a:p>
            <a:pPr algn="l">
              <a:buClr>
                <a:schemeClr val="tx1"/>
              </a:buClr>
              <a:tabLst>
                <a:tab pos="579079" algn="r"/>
              </a:tabLst>
            </a:pPr>
            <a:r>
              <a:rPr lang="en-US" sz="800" dirty="0"/>
              <a:t>B	101</a:t>
            </a:r>
          </a:p>
        </p:txBody>
      </p:sp>
      <p:sp>
        <p:nvSpPr>
          <p:cNvPr id="569361" name="Text Box 17"/>
          <p:cNvSpPr txBox="1">
            <a:spLocks noChangeArrowheads="1"/>
          </p:cNvSpPr>
          <p:nvPr/>
        </p:nvSpPr>
        <p:spPr bwMode="auto">
          <a:xfrm>
            <a:off x="4416672" y="6409597"/>
            <a:ext cx="776962" cy="215785"/>
          </a:xfrm>
          <a:prstGeom prst="rect">
            <a:avLst/>
          </a:prstGeom>
          <a:noFill/>
          <a:ln w="9525">
            <a:noFill/>
            <a:miter lim="800000"/>
            <a:headEnd/>
            <a:tailEnd/>
          </a:ln>
          <a:effectLst/>
        </p:spPr>
        <p:txBody>
          <a:bodyPr lIns="92141" tIns="46071" rIns="92141" bIns="46071" anchor="b">
            <a:spAutoFit/>
          </a:bodyPr>
          <a:lstStyle/>
          <a:p>
            <a:pPr algn="l">
              <a:buClr>
                <a:schemeClr val="tx1"/>
              </a:buClr>
              <a:tabLst>
                <a:tab pos="579079" algn="r"/>
              </a:tabLst>
            </a:pPr>
            <a:r>
              <a:rPr lang="en-US" sz="800" dirty="0"/>
              <a:t>Black </a:t>
            </a:r>
          </a:p>
        </p:txBody>
      </p:sp>
      <p:sp>
        <p:nvSpPr>
          <p:cNvPr id="569362" name="Text Box 18"/>
          <p:cNvSpPr txBox="1">
            <a:spLocks noChangeArrowheads="1"/>
          </p:cNvSpPr>
          <p:nvPr/>
        </p:nvSpPr>
        <p:spPr bwMode="auto">
          <a:xfrm>
            <a:off x="5605346" y="5917290"/>
            <a:ext cx="776962" cy="708093"/>
          </a:xfrm>
          <a:prstGeom prst="rect">
            <a:avLst/>
          </a:prstGeom>
          <a:noFill/>
          <a:ln w="9525">
            <a:noFill/>
            <a:miter lim="800000"/>
            <a:headEnd/>
            <a:tailEnd/>
          </a:ln>
          <a:effectLst/>
        </p:spPr>
        <p:txBody>
          <a:bodyPr lIns="92141" tIns="46071" rIns="92141" bIns="46071" anchor="b">
            <a:spAutoFit/>
          </a:bodyPr>
          <a:lstStyle/>
          <a:p>
            <a:pPr algn="l">
              <a:buClr>
                <a:schemeClr val="tx1"/>
              </a:buClr>
              <a:tabLst>
                <a:tab pos="579079" algn="r"/>
              </a:tabLst>
            </a:pPr>
            <a:r>
              <a:rPr lang="en-US" sz="800" dirty="0"/>
              <a:t>Pantone Cool Gray 6</a:t>
            </a:r>
          </a:p>
          <a:p>
            <a:pPr algn="l">
              <a:buClr>
                <a:schemeClr val="tx1"/>
              </a:buClr>
              <a:tabLst>
                <a:tab pos="579079" algn="r"/>
              </a:tabLst>
            </a:pPr>
            <a:r>
              <a:rPr lang="en-US" sz="800" dirty="0"/>
              <a:t>R	158</a:t>
            </a:r>
          </a:p>
          <a:p>
            <a:pPr algn="l">
              <a:buClr>
                <a:schemeClr val="tx1"/>
              </a:buClr>
              <a:tabLst>
                <a:tab pos="579079" algn="r"/>
              </a:tabLst>
            </a:pPr>
            <a:r>
              <a:rPr lang="en-US" sz="800" dirty="0"/>
              <a:t>G	158</a:t>
            </a:r>
          </a:p>
          <a:p>
            <a:pPr algn="l">
              <a:buClr>
                <a:schemeClr val="tx1"/>
              </a:buClr>
              <a:tabLst>
                <a:tab pos="579079" algn="r"/>
              </a:tabLst>
            </a:pPr>
            <a:r>
              <a:rPr lang="en-US" sz="800" dirty="0"/>
              <a:t>B	158</a:t>
            </a:r>
          </a:p>
        </p:txBody>
      </p:sp>
      <p:sp>
        <p:nvSpPr>
          <p:cNvPr id="569363" name="Text Box 19"/>
          <p:cNvSpPr txBox="1">
            <a:spLocks noChangeArrowheads="1"/>
          </p:cNvSpPr>
          <p:nvPr/>
        </p:nvSpPr>
        <p:spPr bwMode="auto">
          <a:xfrm>
            <a:off x="1078137" y="7944064"/>
            <a:ext cx="776962" cy="831170"/>
          </a:xfrm>
          <a:prstGeom prst="rect">
            <a:avLst/>
          </a:prstGeom>
          <a:noFill/>
          <a:ln w="9525">
            <a:noFill/>
            <a:miter lim="800000"/>
            <a:headEnd/>
            <a:tailEnd/>
          </a:ln>
          <a:effectLst/>
        </p:spPr>
        <p:txBody>
          <a:bodyPr lIns="92141" tIns="46071" rIns="92141" bIns="46071">
            <a:spAutoFit/>
          </a:bodyPr>
          <a:lstStyle/>
          <a:p>
            <a:pPr algn="l">
              <a:buClr>
                <a:schemeClr val="tx1"/>
              </a:buClr>
              <a:tabLst>
                <a:tab pos="579079" algn="r"/>
              </a:tabLst>
            </a:pPr>
            <a:r>
              <a:rPr lang="en-US" sz="800" dirty="0"/>
              <a:t>Red </a:t>
            </a:r>
            <a:br>
              <a:rPr lang="en-US" sz="800" dirty="0"/>
            </a:br>
            <a:r>
              <a:rPr lang="en-US" sz="800" dirty="0"/>
              <a:t>Pantone </a:t>
            </a:r>
            <a:br>
              <a:rPr lang="en-US" sz="800" dirty="0"/>
            </a:br>
            <a:r>
              <a:rPr lang="en-US" sz="800" dirty="0"/>
              <a:t>485</a:t>
            </a:r>
          </a:p>
          <a:p>
            <a:pPr algn="l">
              <a:buClr>
                <a:schemeClr val="tx1"/>
              </a:buClr>
              <a:tabLst>
                <a:tab pos="579079" algn="r"/>
              </a:tabLst>
            </a:pPr>
            <a:r>
              <a:rPr lang="en-US" sz="800" dirty="0"/>
              <a:t>R	252</a:t>
            </a:r>
          </a:p>
          <a:p>
            <a:pPr algn="l">
              <a:buClr>
                <a:schemeClr val="tx1"/>
              </a:buClr>
              <a:tabLst>
                <a:tab pos="579079" algn="r"/>
              </a:tabLst>
            </a:pPr>
            <a:r>
              <a:rPr lang="en-US" sz="800" dirty="0"/>
              <a:t>G	5</a:t>
            </a:r>
          </a:p>
          <a:p>
            <a:pPr algn="l">
              <a:buClr>
                <a:schemeClr val="tx1"/>
              </a:buClr>
              <a:tabLst>
                <a:tab pos="579079" algn="r"/>
              </a:tabLst>
            </a:pPr>
            <a:r>
              <a:rPr lang="en-US" sz="800" dirty="0"/>
              <a:t>B	14</a:t>
            </a:r>
          </a:p>
        </p:txBody>
      </p:sp>
      <p:sp>
        <p:nvSpPr>
          <p:cNvPr id="569364" name="Text Box 20"/>
          <p:cNvSpPr txBox="1">
            <a:spLocks noChangeArrowheads="1"/>
          </p:cNvSpPr>
          <p:nvPr/>
        </p:nvSpPr>
        <p:spPr bwMode="auto">
          <a:xfrm>
            <a:off x="2268411" y="7944064"/>
            <a:ext cx="776963" cy="831170"/>
          </a:xfrm>
          <a:prstGeom prst="rect">
            <a:avLst/>
          </a:prstGeom>
          <a:noFill/>
          <a:ln w="9525">
            <a:noFill/>
            <a:miter lim="800000"/>
            <a:headEnd/>
            <a:tailEnd/>
          </a:ln>
          <a:effectLst/>
        </p:spPr>
        <p:txBody>
          <a:bodyPr lIns="92141" tIns="46071" rIns="92141" bIns="46071">
            <a:spAutoFit/>
          </a:bodyPr>
          <a:lstStyle/>
          <a:p>
            <a:pPr algn="l">
              <a:buClr>
                <a:schemeClr val="tx1"/>
              </a:buClr>
              <a:tabLst>
                <a:tab pos="579079" algn="r"/>
              </a:tabLst>
            </a:pPr>
            <a:r>
              <a:rPr lang="en-US" sz="800" dirty="0"/>
              <a:t>Yellow </a:t>
            </a:r>
            <a:br>
              <a:rPr lang="en-US" sz="800" dirty="0"/>
            </a:br>
            <a:r>
              <a:rPr lang="en-US" sz="800" dirty="0"/>
              <a:t>Pantone 3965</a:t>
            </a:r>
          </a:p>
          <a:p>
            <a:pPr algn="l">
              <a:buClr>
                <a:schemeClr val="tx1"/>
              </a:buClr>
              <a:tabLst>
                <a:tab pos="579079" algn="r"/>
              </a:tabLst>
            </a:pPr>
            <a:r>
              <a:rPr lang="en-US" sz="800" dirty="0"/>
              <a:t>R	232</a:t>
            </a:r>
          </a:p>
          <a:p>
            <a:pPr algn="l">
              <a:buClr>
                <a:schemeClr val="tx1"/>
              </a:buClr>
              <a:tabLst>
                <a:tab pos="579079" algn="r"/>
              </a:tabLst>
            </a:pPr>
            <a:r>
              <a:rPr lang="en-US" sz="800" dirty="0"/>
              <a:t>G	244</a:t>
            </a:r>
          </a:p>
          <a:p>
            <a:pPr algn="l">
              <a:buClr>
                <a:schemeClr val="tx1"/>
              </a:buClr>
              <a:tabLst>
                <a:tab pos="579079" algn="r"/>
              </a:tabLst>
            </a:pPr>
            <a:r>
              <a:rPr lang="en-US" sz="800" dirty="0"/>
              <a:t>B	4</a:t>
            </a:r>
          </a:p>
        </p:txBody>
      </p:sp>
      <p:sp>
        <p:nvSpPr>
          <p:cNvPr id="569365" name="Text Box 21"/>
          <p:cNvSpPr txBox="1">
            <a:spLocks noChangeArrowheads="1"/>
          </p:cNvSpPr>
          <p:nvPr/>
        </p:nvSpPr>
        <p:spPr bwMode="auto">
          <a:xfrm>
            <a:off x="3554806" y="7944064"/>
            <a:ext cx="776962" cy="831170"/>
          </a:xfrm>
          <a:prstGeom prst="rect">
            <a:avLst/>
          </a:prstGeom>
          <a:noFill/>
          <a:ln w="9525">
            <a:noFill/>
            <a:miter lim="800000"/>
            <a:headEnd/>
            <a:tailEnd/>
          </a:ln>
          <a:effectLst/>
        </p:spPr>
        <p:txBody>
          <a:bodyPr lIns="92141" tIns="46071" rIns="92141" bIns="46071">
            <a:spAutoFit/>
          </a:bodyPr>
          <a:lstStyle/>
          <a:p>
            <a:pPr algn="l">
              <a:buClr>
                <a:schemeClr val="tx1"/>
              </a:buClr>
              <a:tabLst>
                <a:tab pos="579079" algn="r"/>
              </a:tabLst>
            </a:pPr>
            <a:r>
              <a:rPr lang="en-US" sz="800" dirty="0"/>
              <a:t>Aqua </a:t>
            </a:r>
            <a:br>
              <a:rPr lang="en-US" sz="800" dirty="0"/>
            </a:br>
            <a:r>
              <a:rPr lang="en-US" sz="800" dirty="0"/>
              <a:t>Pantone </a:t>
            </a:r>
            <a:br>
              <a:rPr lang="en-US" sz="800" dirty="0"/>
            </a:br>
            <a:r>
              <a:rPr lang="en-US" sz="800" dirty="0"/>
              <a:t>319</a:t>
            </a:r>
          </a:p>
          <a:p>
            <a:pPr algn="l">
              <a:buClr>
                <a:schemeClr val="tx1"/>
              </a:buClr>
              <a:tabLst>
                <a:tab pos="579079" algn="r"/>
              </a:tabLst>
            </a:pPr>
            <a:r>
              <a:rPr lang="en-US" sz="800" dirty="0"/>
              <a:t>R	126</a:t>
            </a:r>
          </a:p>
          <a:p>
            <a:pPr algn="l">
              <a:buClr>
                <a:schemeClr val="tx1"/>
              </a:buClr>
              <a:tabLst>
                <a:tab pos="579079" algn="r"/>
              </a:tabLst>
            </a:pPr>
            <a:r>
              <a:rPr lang="en-US" sz="800" dirty="0"/>
              <a:t>G	204</a:t>
            </a:r>
          </a:p>
          <a:p>
            <a:pPr algn="l">
              <a:buClr>
                <a:schemeClr val="tx1"/>
              </a:buClr>
              <a:tabLst>
                <a:tab pos="579079" algn="r"/>
              </a:tabLst>
            </a:pPr>
            <a:r>
              <a:rPr lang="en-US" sz="800" dirty="0"/>
              <a:t>B	189</a:t>
            </a:r>
          </a:p>
        </p:txBody>
      </p:sp>
      <p:sp>
        <p:nvSpPr>
          <p:cNvPr id="569366" name="Text Box 22"/>
          <p:cNvSpPr txBox="1">
            <a:spLocks noChangeArrowheads="1"/>
          </p:cNvSpPr>
          <p:nvPr/>
        </p:nvSpPr>
        <p:spPr bwMode="auto">
          <a:xfrm>
            <a:off x="4772314" y="7944064"/>
            <a:ext cx="776962" cy="215785"/>
          </a:xfrm>
          <a:prstGeom prst="rect">
            <a:avLst/>
          </a:prstGeom>
          <a:noFill/>
          <a:ln w="9525">
            <a:noFill/>
            <a:miter lim="800000"/>
            <a:headEnd/>
            <a:tailEnd/>
          </a:ln>
          <a:effectLst/>
        </p:spPr>
        <p:txBody>
          <a:bodyPr lIns="92141" tIns="46071" rIns="92141" bIns="46071">
            <a:spAutoFit/>
          </a:bodyPr>
          <a:lstStyle/>
          <a:p>
            <a:pPr algn="l">
              <a:buClr>
                <a:schemeClr val="tx1"/>
              </a:buClr>
              <a:tabLst>
                <a:tab pos="579079" algn="r"/>
              </a:tabLst>
            </a:pPr>
            <a:r>
              <a:rPr lang="en-US" sz="800" dirty="0"/>
              <a:t>White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sldNum" sz="quarter" idx="5"/>
          </p:nvPr>
        </p:nvSpPr>
        <p:spPr>
          <a:ln/>
        </p:spPr>
        <p:txBody>
          <a:bodyPr/>
          <a:lstStyle/>
          <a:p>
            <a:fld id="{5FED3FF1-554B-47F2-BBFD-1DC11AFCF6FD}" type="slidenum">
              <a:rPr lang="en-US"/>
              <a:pPr/>
              <a:t>9</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2645783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10</a:t>
            </a:fld>
            <a:endParaRPr lang="en-US" dirty="0"/>
          </a:p>
        </p:txBody>
      </p:sp>
    </p:spTree>
    <p:extLst>
      <p:ext uri="{BB962C8B-B14F-4D97-AF65-F5344CB8AC3E}">
        <p14:creationId xmlns:p14="http://schemas.microsoft.com/office/powerpoint/2010/main" val="2989945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11</a:t>
            </a:fld>
            <a:endParaRPr lang="en-US" dirty="0"/>
          </a:p>
        </p:txBody>
      </p:sp>
    </p:spTree>
    <p:extLst>
      <p:ext uri="{BB962C8B-B14F-4D97-AF65-F5344CB8AC3E}">
        <p14:creationId xmlns:p14="http://schemas.microsoft.com/office/powerpoint/2010/main" val="1390023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can’t pretend the good-old-days when Democrats ran the state were good old days</a:t>
            </a:r>
          </a:p>
          <a:p>
            <a:pPr marL="401638" indent="-401638">
              <a:spcBef>
                <a:spcPts val="1800"/>
              </a:spcBef>
            </a:pPr>
            <a:r>
              <a:rPr lang="en-US" sz="2800" b="1" kern="0" dirty="0">
                <a:latin typeface="Calibri" panose="020F0502020204030204" pitchFamily="34" charset="0"/>
                <a:cs typeface="Calibri" panose="020F0502020204030204" pitchFamily="34" charset="0"/>
              </a:rPr>
              <a:t>Per-pupil spending: </a:t>
            </a:r>
            <a:r>
              <a:rPr lang="en-US" sz="2800" b="1" kern="0" dirty="0">
                <a:solidFill>
                  <a:srgbClr val="C00000"/>
                </a:solidFill>
                <a:latin typeface="Calibri" panose="020F0502020204030204" pitchFamily="34" charset="0"/>
                <a:cs typeface="Calibri" panose="020F0502020204030204" pitchFamily="34" charset="0"/>
              </a:rPr>
              <a:t>43</a:t>
            </a:r>
            <a:r>
              <a:rPr lang="en-US" sz="2800" b="1" kern="0" baseline="30000" dirty="0">
                <a:solidFill>
                  <a:srgbClr val="C00000"/>
                </a:solidFill>
                <a:latin typeface="Calibri" panose="020F0502020204030204" pitchFamily="34" charset="0"/>
                <a:cs typeface="Calibri" panose="020F0502020204030204" pitchFamily="34" charset="0"/>
              </a:rPr>
              <a:t>rd</a:t>
            </a:r>
            <a:r>
              <a:rPr lang="en-US" sz="2800" b="1" kern="0" dirty="0">
                <a:solidFill>
                  <a:srgbClr val="C00000"/>
                </a:solidFill>
                <a:latin typeface="Calibri" panose="020F0502020204030204" pitchFamily="34" charset="0"/>
                <a:cs typeface="Calibri" panose="020F0502020204030204" pitchFamily="34" charset="0"/>
              </a:rPr>
              <a:t> </a:t>
            </a:r>
          </a:p>
          <a:p>
            <a:pPr marL="741363" lvl="1" indent="-336550">
              <a:spcBef>
                <a:spcPts val="600"/>
              </a:spcBef>
            </a:pPr>
            <a:r>
              <a:rPr lang="en-US" sz="2800" kern="0" dirty="0">
                <a:latin typeface="Calibri" panose="020F0502020204030204" pitchFamily="34" charset="0"/>
                <a:cs typeface="Calibri" panose="020F0502020204030204" pitchFamily="34" charset="0"/>
              </a:rPr>
              <a:t>Outspent by VA and SC</a:t>
            </a:r>
          </a:p>
          <a:p>
            <a:pPr marL="401638" indent="-401638">
              <a:spcBef>
                <a:spcPts val="1800"/>
              </a:spcBef>
            </a:pPr>
            <a:r>
              <a:rPr lang="en-US" sz="2800" b="1" kern="0" dirty="0">
                <a:latin typeface="Calibri" panose="020F0502020204030204" pitchFamily="34" charset="0"/>
                <a:cs typeface="Calibri" panose="020F0502020204030204" pitchFamily="34" charset="0"/>
              </a:rPr>
              <a:t>State funding effort: </a:t>
            </a:r>
            <a:r>
              <a:rPr lang="en-US" sz="2800" b="1" kern="0" dirty="0">
                <a:solidFill>
                  <a:srgbClr val="C00000"/>
                </a:solidFill>
                <a:latin typeface="Calibri" panose="020F0502020204030204" pitchFamily="34" charset="0"/>
                <a:cs typeface="Calibri" panose="020F0502020204030204" pitchFamily="34" charset="0"/>
              </a:rPr>
              <a:t>42</a:t>
            </a:r>
            <a:r>
              <a:rPr lang="en-US" sz="2800" b="1" kern="0" baseline="30000" dirty="0">
                <a:solidFill>
                  <a:srgbClr val="C00000"/>
                </a:solidFill>
                <a:latin typeface="Calibri" panose="020F0502020204030204" pitchFamily="34" charset="0"/>
                <a:cs typeface="Calibri" panose="020F0502020204030204" pitchFamily="34" charset="0"/>
              </a:rPr>
              <a:t>nd</a:t>
            </a:r>
            <a:r>
              <a:rPr lang="en-US" sz="2800" kern="0" dirty="0">
                <a:latin typeface="Calibri" panose="020F0502020204030204" pitchFamily="34" charset="0"/>
                <a:cs typeface="Calibri" panose="020F0502020204030204" pitchFamily="34" charset="0"/>
              </a:rPr>
              <a:t> </a:t>
            </a:r>
            <a:endParaRPr lang="en-US" sz="2800" b="1" kern="0" dirty="0">
              <a:latin typeface="Calibri" panose="020F0502020204030204" pitchFamily="34" charset="0"/>
              <a:cs typeface="Calibri" panose="020F0502020204030204" pitchFamily="34" charset="0"/>
            </a:endParaRPr>
          </a:p>
          <a:p>
            <a:pPr marL="401638" indent="-401638">
              <a:spcBef>
                <a:spcPts val="1800"/>
              </a:spcBef>
            </a:pPr>
            <a:r>
              <a:rPr lang="en-US" sz="2800" b="1" i="1" kern="0" dirty="0">
                <a:latin typeface="Calibri" panose="020F0502020204030204" pitchFamily="34" charset="0"/>
                <a:cs typeface="Calibri" panose="020F0502020204030204" pitchFamily="34" charset="0"/>
              </a:rPr>
              <a:t>Education Week </a:t>
            </a:r>
            <a:r>
              <a:rPr lang="en-US" sz="2800" b="1" kern="0" dirty="0">
                <a:latin typeface="Calibri" panose="020F0502020204030204" pitchFamily="34" charset="0"/>
                <a:cs typeface="Calibri" panose="020F0502020204030204" pitchFamily="34" charset="0"/>
              </a:rPr>
              <a:t>grade for NC’s school funding level: </a:t>
            </a:r>
            <a:r>
              <a:rPr lang="en-US" sz="2800" b="1" kern="0" dirty="0">
                <a:solidFill>
                  <a:srgbClr val="C00000"/>
                </a:solidFill>
                <a:latin typeface="Calibri" panose="020F0502020204030204" pitchFamily="34" charset="0"/>
                <a:cs typeface="Calibri" panose="020F0502020204030204" pitchFamily="34" charset="0"/>
              </a:rPr>
              <a:t>F</a:t>
            </a:r>
          </a:p>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12</a:t>
            </a:fld>
            <a:endParaRPr lang="en-US" dirty="0"/>
          </a:p>
        </p:txBody>
      </p:sp>
    </p:spTree>
    <p:extLst>
      <p:ext uri="{BB962C8B-B14F-4D97-AF65-F5344CB8AC3E}">
        <p14:creationId xmlns:p14="http://schemas.microsoft.com/office/powerpoint/2010/main" val="3119333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sldNum" sz="quarter" idx="5"/>
          </p:nvPr>
        </p:nvSpPr>
        <p:spPr>
          <a:ln/>
        </p:spPr>
        <p:txBody>
          <a:bodyPr/>
          <a:lstStyle/>
          <a:p>
            <a:fld id="{5FED3FF1-554B-47F2-BBFD-1DC11AFCF6FD}" type="slidenum">
              <a:rPr lang="en-US"/>
              <a:pPr/>
              <a:t>13</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225000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were 12% below the US avg in 08-09, compared to 14% in 18-19</a:t>
            </a:r>
          </a:p>
          <a:p>
            <a:r>
              <a:rPr lang="en-US" dirty="0"/>
              <a:t>More notably, our teacher pay is among the most least competitive in the nation. According to the latest data from EPI, NC ranks 45</a:t>
            </a:r>
            <a:r>
              <a:rPr lang="en-US" baseline="30000" dirty="0"/>
              <a:t>th</a:t>
            </a:r>
            <a:r>
              <a:rPr lang="en-US" dirty="0"/>
              <a:t> in terms of teacher salary competitiveness, with NC teachers earning about 26.5% less than their peers in other professions</a:t>
            </a:r>
          </a:p>
        </p:txBody>
      </p:sp>
      <p:sp>
        <p:nvSpPr>
          <p:cNvPr id="4" name="Slide Number Placeholder 3"/>
          <p:cNvSpPr>
            <a:spLocks noGrp="1"/>
          </p:cNvSpPr>
          <p:nvPr>
            <p:ph type="sldNum" sz="quarter" idx="10"/>
          </p:nvPr>
        </p:nvSpPr>
        <p:spPr/>
        <p:txBody>
          <a:bodyPr/>
          <a:lstStyle/>
          <a:p>
            <a:fld id="{A455FBCD-715E-4D47-A482-D0DCA8CDBEAE}" type="slidenum">
              <a:rPr lang="en-US" smtClean="0"/>
              <a:pPr/>
              <a:t>14</a:t>
            </a:fld>
            <a:endParaRPr lang="en-US" dirty="0"/>
          </a:p>
        </p:txBody>
      </p:sp>
    </p:spTree>
    <p:extLst>
      <p:ext uri="{BB962C8B-B14F-4D97-AF65-F5344CB8AC3E}">
        <p14:creationId xmlns:p14="http://schemas.microsoft.com/office/powerpoint/2010/main" val="3606011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00" marR="0" lvl="0" indent="-177800" algn="l" defTabSz="914400" rtl="0" eaLnBrk="0" fontAlgn="base" latinLnBrk="0" hangingPunct="0">
              <a:lnSpc>
                <a:spcPct val="100000"/>
              </a:lnSpc>
              <a:spcBef>
                <a:spcPct val="100000"/>
              </a:spcBef>
              <a:spcAft>
                <a:spcPct val="0"/>
              </a:spcAft>
              <a:buClrTx/>
              <a:buSzTx/>
              <a:buFont typeface="Webdings" pitchFamily="18" charset="2"/>
              <a:buChar char="4"/>
              <a:tabLst/>
              <a:defRPr/>
            </a:pPr>
            <a:r>
              <a:rPr lang="en-US" dirty="0"/>
              <a:t>US avg. per-pupil spending went from 17% more than NC to 30% more</a:t>
            </a:r>
          </a:p>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15</a:t>
            </a:fld>
            <a:endParaRPr lang="en-US" dirty="0"/>
          </a:p>
        </p:txBody>
      </p:sp>
    </p:spTree>
    <p:extLst>
      <p:ext uri="{BB962C8B-B14F-4D97-AF65-F5344CB8AC3E}">
        <p14:creationId xmlns:p14="http://schemas.microsoft.com/office/powerpoint/2010/main" val="89717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01638" indent="-401638">
              <a:spcBef>
                <a:spcPts val="1800"/>
              </a:spcBef>
            </a:pPr>
            <a:r>
              <a:rPr lang="en-US" sz="2800" b="1" kern="0" dirty="0">
                <a:latin typeface="Calibri" panose="020F0502020204030204" pitchFamily="34" charset="0"/>
                <a:cs typeface="Calibri" panose="020F0502020204030204" pitchFamily="34" charset="0"/>
              </a:rPr>
              <a:t>State funding effort: </a:t>
            </a:r>
            <a:r>
              <a:rPr lang="en-US" sz="2800" b="1" kern="0" dirty="0">
                <a:solidFill>
                  <a:srgbClr val="C00000"/>
                </a:solidFill>
                <a:latin typeface="Calibri" panose="020F0502020204030204" pitchFamily="34" charset="0"/>
                <a:cs typeface="Calibri" panose="020F0502020204030204" pitchFamily="34" charset="0"/>
              </a:rPr>
              <a:t>42</a:t>
            </a:r>
            <a:r>
              <a:rPr lang="en-US" sz="2800" b="1" kern="0" baseline="30000" dirty="0">
                <a:solidFill>
                  <a:srgbClr val="C00000"/>
                </a:solidFill>
                <a:latin typeface="Calibri" panose="020F0502020204030204" pitchFamily="34" charset="0"/>
                <a:cs typeface="Calibri" panose="020F0502020204030204" pitchFamily="34" charset="0"/>
              </a:rPr>
              <a:t>nd</a:t>
            </a:r>
            <a:r>
              <a:rPr lang="en-US" sz="2800" kern="0" dirty="0">
                <a:latin typeface="Calibri" panose="020F0502020204030204" pitchFamily="34" charset="0"/>
                <a:cs typeface="Calibri" panose="020F0502020204030204" pitchFamily="34" charset="0"/>
              </a:rPr>
              <a:t> in 08-09, falling to 48</a:t>
            </a:r>
            <a:r>
              <a:rPr lang="en-US" sz="2800" kern="0" baseline="30000" dirty="0">
                <a:latin typeface="Calibri" panose="020F0502020204030204" pitchFamily="34" charset="0"/>
                <a:cs typeface="Calibri" panose="020F0502020204030204" pitchFamily="34" charset="0"/>
              </a:rPr>
              <a:t>th</a:t>
            </a:r>
            <a:r>
              <a:rPr lang="en-US" sz="2800" kern="0" dirty="0">
                <a:latin typeface="Calibri" panose="020F0502020204030204" pitchFamily="34" charset="0"/>
                <a:cs typeface="Calibri" panose="020F0502020204030204" pitchFamily="34" charset="0"/>
              </a:rPr>
              <a:t> in 15-16. If we made avg effort that year, we would have spent $3.6 bn more. If we made same effort as SC, we would’ve spent $5.5 bn more</a:t>
            </a:r>
            <a:endParaRPr lang="en-US" sz="2800" b="1" kern="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A455FBCD-715E-4D47-A482-D0DCA8CDBEAE}" type="slidenum">
              <a:rPr lang="en-US" smtClean="0"/>
              <a:pPr/>
              <a:t>16</a:t>
            </a:fld>
            <a:endParaRPr lang="en-US" dirty="0"/>
          </a:p>
        </p:txBody>
      </p:sp>
    </p:spTree>
    <p:extLst>
      <p:ext uri="{BB962C8B-B14F-4D97-AF65-F5344CB8AC3E}">
        <p14:creationId xmlns:p14="http://schemas.microsoft.com/office/powerpoint/2010/main" val="2282588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Overall, enrollment down about 30%</a:t>
            </a:r>
          </a:p>
        </p:txBody>
      </p:sp>
      <p:sp>
        <p:nvSpPr>
          <p:cNvPr id="4" name="Slide Number Placeholder 3"/>
          <p:cNvSpPr>
            <a:spLocks noGrp="1"/>
          </p:cNvSpPr>
          <p:nvPr>
            <p:ph type="sldNum" sz="quarter" idx="10"/>
          </p:nvPr>
        </p:nvSpPr>
        <p:spPr/>
        <p:txBody>
          <a:bodyPr/>
          <a:lstStyle/>
          <a:p>
            <a:fld id="{A455FBCD-715E-4D47-A482-D0DCA8CDBEAE}" type="slidenum">
              <a:rPr lang="en-US" smtClean="0"/>
              <a:pPr/>
              <a:t>17</a:t>
            </a:fld>
            <a:endParaRPr lang="en-US" dirty="0"/>
          </a:p>
        </p:txBody>
      </p:sp>
    </p:spTree>
    <p:extLst>
      <p:ext uri="{BB962C8B-B14F-4D97-AF65-F5344CB8AC3E}">
        <p14:creationId xmlns:p14="http://schemas.microsoft.com/office/powerpoint/2010/main" val="2992969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dirty="0">
                <a:solidFill>
                  <a:schemeClr val="tx1"/>
                </a:solidFill>
                <a:effectLst/>
                <a:latin typeface="Arial" charset="0"/>
                <a:ea typeface="+mn-ea"/>
                <a:cs typeface="+mn-cs"/>
              </a:rPr>
              <a:t>To those who might question if the state can afford this kid of investment, consider this.</a:t>
            </a:r>
          </a:p>
          <a:p>
            <a:r>
              <a:rPr lang="en-US" sz="1000" b="0" i="0" u="none" strike="noStrike" kern="1200" dirty="0">
                <a:solidFill>
                  <a:schemeClr val="tx1"/>
                </a:solidFill>
                <a:effectLst/>
                <a:latin typeface="Arial" charset="0"/>
                <a:ea typeface="+mn-ea"/>
                <a:cs typeface="+mn-cs"/>
              </a:rPr>
              <a:t>In 19-20, revenues are $3.6 billion less than if we still had 2012’s tax code in place</a:t>
            </a:r>
          </a:p>
          <a:p>
            <a:r>
              <a:rPr lang="en-US" sz="1000" b="0" i="0" u="none" strike="noStrike" kern="1200" dirty="0">
                <a:solidFill>
                  <a:schemeClr val="tx1"/>
                </a:solidFill>
                <a:effectLst/>
                <a:latin typeface="Arial" charset="0"/>
                <a:ea typeface="+mn-ea"/>
                <a:cs typeface="+mn-cs"/>
              </a:rPr>
              <a:t>Over a billion of that loss is due to corporate income tax cuts</a:t>
            </a:r>
          </a:p>
        </p:txBody>
      </p:sp>
      <p:sp>
        <p:nvSpPr>
          <p:cNvPr id="4" name="Slide Number Placeholder 3"/>
          <p:cNvSpPr>
            <a:spLocks noGrp="1"/>
          </p:cNvSpPr>
          <p:nvPr>
            <p:ph type="sldNum" sz="quarter" idx="10"/>
          </p:nvPr>
        </p:nvSpPr>
        <p:spPr/>
        <p:txBody>
          <a:bodyPr/>
          <a:lstStyle/>
          <a:p>
            <a:fld id="{A455FBCD-715E-4D47-A482-D0DCA8CDBEAE}" type="slidenum">
              <a:rPr lang="en-US" smtClean="0"/>
              <a:pPr/>
              <a:t>18</a:t>
            </a:fld>
            <a:endParaRPr lang="en-US" dirty="0"/>
          </a:p>
        </p:txBody>
      </p:sp>
    </p:spTree>
    <p:extLst>
      <p:ext uri="{BB962C8B-B14F-4D97-AF65-F5344CB8AC3E}">
        <p14:creationId xmlns:p14="http://schemas.microsoft.com/office/powerpoint/2010/main" val="3346886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1738" y="1143000"/>
            <a:ext cx="44545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A5FC5C-9618-43C7-B1A7-8A8539C32BBA}" type="slidenum">
              <a:rPr lang="en-US" smtClean="0"/>
              <a:t>1</a:t>
            </a:fld>
            <a:endParaRPr lang="en-US" dirty="0"/>
          </a:p>
        </p:txBody>
      </p:sp>
    </p:spTree>
    <p:extLst>
      <p:ext uri="{BB962C8B-B14F-4D97-AF65-F5344CB8AC3E}">
        <p14:creationId xmlns:p14="http://schemas.microsoft.com/office/powerpoint/2010/main" val="1521792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19</a:t>
            </a:fld>
            <a:endParaRPr lang="en-US" dirty="0"/>
          </a:p>
        </p:txBody>
      </p:sp>
    </p:spTree>
    <p:extLst>
      <p:ext uri="{BB962C8B-B14F-4D97-AF65-F5344CB8AC3E}">
        <p14:creationId xmlns:p14="http://schemas.microsoft.com/office/powerpoint/2010/main" val="1401260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20</a:t>
            </a:fld>
            <a:endParaRPr lang="en-US" dirty="0"/>
          </a:p>
        </p:txBody>
      </p:sp>
    </p:spTree>
    <p:extLst>
      <p:ext uri="{BB962C8B-B14F-4D97-AF65-F5344CB8AC3E}">
        <p14:creationId xmlns:p14="http://schemas.microsoft.com/office/powerpoint/2010/main" val="3412935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sldNum" sz="quarter" idx="5"/>
          </p:nvPr>
        </p:nvSpPr>
        <p:spPr>
          <a:ln/>
        </p:spPr>
        <p:txBody>
          <a:bodyPr/>
          <a:lstStyle/>
          <a:p>
            <a:fld id="{5FED3FF1-554B-47F2-BBFD-1DC11AFCF6FD}" type="slidenum">
              <a:rPr lang="en-US"/>
              <a:pPr/>
              <a:t>21</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32172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22</a:t>
            </a:fld>
            <a:endParaRPr lang="en-US" dirty="0"/>
          </a:p>
        </p:txBody>
      </p:sp>
    </p:spTree>
    <p:extLst>
      <p:ext uri="{BB962C8B-B14F-4D97-AF65-F5344CB8AC3E}">
        <p14:creationId xmlns:p14="http://schemas.microsoft.com/office/powerpoint/2010/main" val="1083998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23</a:t>
            </a:fld>
            <a:endParaRPr lang="en-US" dirty="0"/>
          </a:p>
        </p:txBody>
      </p:sp>
    </p:spTree>
    <p:extLst>
      <p:ext uri="{BB962C8B-B14F-4D97-AF65-F5344CB8AC3E}">
        <p14:creationId xmlns:p14="http://schemas.microsoft.com/office/powerpoint/2010/main" val="2880744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sldNum" sz="quarter" idx="5"/>
          </p:nvPr>
        </p:nvSpPr>
        <p:spPr>
          <a:ln/>
        </p:spPr>
        <p:txBody>
          <a:bodyPr/>
          <a:lstStyle/>
          <a:p>
            <a:fld id="{5FED3FF1-554B-47F2-BBFD-1DC11AFCF6FD}" type="slidenum">
              <a:rPr lang="en-US"/>
              <a:pPr/>
              <a:t>24</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4183849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25</a:t>
            </a:fld>
            <a:endParaRPr lang="en-US" dirty="0"/>
          </a:p>
        </p:txBody>
      </p:sp>
    </p:spTree>
    <p:extLst>
      <p:ext uri="{BB962C8B-B14F-4D97-AF65-F5344CB8AC3E}">
        <p14:creationId xmlns:p14="http://schemas.microsoft.com/office/powerpoint/2010/main" val="3718000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26</a:t>
            </a:fld>
            <a:endParaRPr lang="en-US" dirty="0"/>
          </a:p>
        </p:txBody>
      </p:sp>
    </p:spTree>
    <p:extLst>
      <p:ext uri="{BB962C8B-B14F-4D97-AF65-F5344CB8AC3E}">
        <p14:creationId xmlns:p14="http://schemas.microsoft.com/office/powerpoint/2010/main" val="1977734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27</a:t>
            </a:fld>
            <a:endParaRPr lang="en-US" dirty="0"/>
          </a:p>
        </p:txBody>
      </p:sp>
    </p:spTree>
    <p:extLst>
      <p:ext uri="{BB962C8B-B14F-4D97-AF65-F5344CB8AC3E}">
        <p14:creationId xmlns:p14="http://schemas.microsoft.com/office/powerpoint/2010/main" val="2936176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28</a:t>
            </a:fld>
            <a:endParaRPr lang="en-US" dirty="0"/>
          </a:p>
        </p:txBody>
      </p:sp>
    </p:spTree>
    <p:extLst>
      <p:ext uri="{BB962C8B-B14F-4D97-AF65-F5344CB8AC3E}">
        <p14:creationId xmlns:p14="http://schemas.microsoft.com/office/powerpoint/2010/main" val="2587538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1738" y="1143000"/>
            <a:ext cx="4454525"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Lawsuit filed in 1994 by five low-wealth school districts (Hoke, Halifax, Robeson, Vance and Cumberland)</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Suit claimed that due to inadequate tax revenues, districts did not have enough money to provide an equal education to their students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NC Supreme Court ruled in 1997 that state’s students have a constitutional right to a “sound, basic education”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 2004, Judge Howard Manning ruled that to meet its constitutional duty, the state must focus on three key areas:</a:t>
            </a:r>
          </a:p>
          <a:p>
            <a:pPr marL="628650" lvl="1" indent="-171450">
              <a:buFont typeface="Arial" panose="020B0604020202020204" pitchFamily="34" charset="0"/>
              <a:buChar char="•"/>
            </a:pPr>
            <a:r>
              <a:rPr lang="en-US" dirty="0"/>
              <a:t>Staff each classroom with a competent, well-trained teacher</a:t>
            </a:r>
          </a:p>
          <a:p>
            <a:pPr marL="628650" lvl="1" indent="-171450">
              <a:buFont typeface="Arial" panose="020B0604020202020204" pitchFamily="34" charset="0"/>
              <a:buChar char="•"/>
            </a:pPr>
            <a:r>
              <a:rPr lang="en-US" dirty="0"/>
              <a:t>Staff each school with a competent, well-trained principal</a:t>
            </a:r>
          </a:p>
          <a:p>
            <a:pPr marL="628650" lvl="1" indent="-171450">
              <a:buFont typeface="Arial" panose="020B0604020202020204" pitchFamily="34" charset="0"/>
              <a:buChar char="•"/>
            </a:pPr>
            <a:r>
              <a:rPr lang="en-US" dirty="0"/>
              <a:t>Identify the resources necessary to ensure that all children, including those at-risk, have an equal opportunity to obtain a sound, basic education</a:t>
            </a:r>
          </a:p>
          <a:p>
            <a:endParaRPr lang="en-US" dirty="0"/>
          </a:p>
        </p:txBody>
      </p:sp>
      <p:sp>
        <p:nvSpPr>
          <p:cNvPr id="4" name="Slide Number Placeholder 3"/>
          <p:cNvSpPr>
            <a:spLocks noGrp="1"/>
          </p:cNvSpPr>
          <p:nvPr>
            <p:ph type="sldNum" sz="quarter" idx="5"/>
          </p:nvPr>
        </p:nvSpPr>
        <p:spPr/>
        <p:txBody>
          <a:bodyPr/>
          <a:lstStyle/>
          <a:p>
            <a:fld id="{95A5FC5C-9618-43C7-B1A7-8A8539C32BBA}" type="slidenum">
              <a:rPr lang="en-US" smtClean="0"/>
              <a:t>2</a:t>
            </a:fld>
            <a:endParaRPr lang="en-US" dirty="0"/>
          </a:p>
        </p:txBody>
      </p:sp>
    </p:spTree>
    <p:extLst>
      <p:ext uri="{BB962C8B-B14F-4D97-AF65-F5344CB8AC3E}">
        <p14:creationId xmlns:p14="http://schemas.microsoft.com/office/powerpoint/2010/main" val="13058593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29</a:t>
            </a:fld>
            <a:endParaRPr lang="en-US" dirty="0"/>
          </a:p>
        </p:txBody>
      </p:sp>
    </p:spTree>
    <p:extLst>
      <p:ext uri="{BB962C8B-B14F-4D97-AF65-F5344CB8AC3E}">
        <p14:creationId xmlns:p14="http://schemas.microsoft.com/office/powerpoint/2010/main" val="13891264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30</a:t>
            </a:fld>
            <a:endParaRPr lang="en-US" dirty="0"/>
          </a:p>
        </p:txBody>
      </p:sp>
    </p:spTree>
    <p:extLst>
      <p:ext uri="{BB962C8B-B14F-4D97-AF65-F5344CB8AC3E}">
        <p14:creationId xmlns:p14="http://schemas.microsoft.com/office/powerpoint/2010/main" val="10301090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31</a:t>
            </a:fld>
            <a:endParaRPr lang="en-US" dirty="0"/>
          </a:p>
        </p:txBody>
      </p:sp>
    </p:spTree>
    <p:extLst>
      <p:ext uri="{BB962C8B-B14F-4D97-AF65-F5344CB8AC3E}">
        <p14:creationId xmlns:p14="http://schemas.microsoft.com/office/powerpoint/2010/main" val="6101627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32</a:t>
            </a:fld>
            <a:endParaRPr lang="en-US" dirty="0"/>
          </a:p>
        </p:txBody>
      </p:sp>
    </p:spTree>
    <p:extLst>
      <p:ext uri="{BB962C8B-B14F-4D97-AF65-F5344CB8AC3E}">
        <p14:creationId xmlns:p14="http://schemas.microsoft.com/office/powerpoint/2010/main" val="1401260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33</a:t>
            </a:fld>
            <a:endParaRPr lang="en-US" dirty="0"/>
          </a:p>
        </p:txBody>
      </p:sp>
    </p:spTree>
    <p:extLst>
      <p:ext uri="{BB962C8B-B14F-4D97-AF65-F5344CB8AC3E}">
        <p14:creationId xmlns:p14="http://schemas.microsoft.com/office/powerpoint/2010/main" val="4546893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sldNum" sz="quarter" idx="5"/>
          </p:nvPr>
        </p:nvSpPr>
        <p:spPr>
          <a:ln/>
        </p:spPr>
        <p:txBody>
          <a:bodyPr/>
          <a:lstStyle/>
          <a:p>
            <a:fld id="{5FED3FF1-554B-47F2-BBFD-1DC11AFCF6FD}" type="slidenum">
              <a:rPr lang="en-US"/>
              <a:pPr/>
              <a:t>34</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3935848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1738" y="1143000"/>
            <a:ext cx="4454525" cy="3086100"/>
          </a:xfrm>
        </p:spPr>
      </p:sp>
      <p:sp>
        <p:nvSpPr>
          <p:cNvPr id="3" name="Notes Placeholder 2"/>
          <p:cNvSpPr>
            <a:spLocks noGrp="1"/>
          </p:cNvSpPr>
          <p:nvPr>
            <p:ph type="body" idx="1"/>
          </p:nvPr>
        </p:nvSpPr>
        <p:spPr/>
        <p:txBody>
          <a:bodyPr/>
          <a:lstStyle/>
          <a:p>
            <a:r>
              <a:rPr lang="en-US" dirty="0"/>
              <a:t>To bring you up to literally today</a:t>
            </a:r>
          </a:p>
        </p:txBody>
      </p:sp>
      <p:sp>
        <p:nvSpPr>
          <p:cNvPr id="4" name="Slide Number Placeholder 3"/>
          <p:cNvSpPr>
            <a:spLocks noGrp="1"/>
          </p:cNvSpPr>
          <p:nvPr>
            <p:ph type="sldNum" sz="quarter" idx="5"/>
          </p:nvPr>
        </p:nvSpPr>
        <p:spPr/>
        <p:txBody>
          <a:bodyPr/>
          <a:lstStyle/>
          <a:p>
            <a:fld id="{95A5FC5C-9618-43C7-B1A7-8A8539C32BBA}" type="slidenum">
              <a:rPr lang="en-US" smtClean="0"/>
              <a:t>3</a:t>
            </a:fld>
            <a:endParaRPr lang="en-US" dirty="0"/>
          </a:p>
        </p:txBody>
      </p:sp>
    </p:spTree>
    <p:extLst>
      <p:ext uri="{BB962C8B-B14F-4D97-AF65-F5344CB8AC3E}">
        <p14:creationId xmlns:p14="http://schemas.microsoft.com/office/powerpoint/2010/main" val="1869057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4</a:t>
            </a:fld>
            <a:endParaRPr lang="en-US" dirty="0"/>
          </a:p>
        </p:txBody>
      </p:sp>
    </p:spTree>
    <p:extLst>
      <p:ext uri="{BB962C8B-B14F-4D97-AF65-F5344CB8AC3E}">
        <p14:creationId xmlns:p14="http://schemas.microsoft.com/office/powerpoint/2010/main" val="2911411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sldNum" sz="quarter" idx="5"/>
          </p:nvPr>
        </p:nvSpPr>
        <p:spPr>
          <a:ln/>
        </p:spPr>
        <p:txBody>
          <a:bodyPr/>
          <a:lstStyle/>
          <a:p>
            <a:fld id="{5FED3FF1-554B-47F2-BBFD-1DC11AFCF6FD}" type="slidenum">
              <a:rPr lang="en-US"/>
              <a:pPr/>
              <a:t>5</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1476035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dirty="0">
                <a:solidFill>
                  <a:schemeClr val="tx1"/>
                </a:solidFill>
                <a:effectLst/>
                <a:latin typeface="Arial" charset="0"/>
                <a:ea typeface="+mn-ea"/>
                <a:cs typeface="+mn-cs"/>
              </a:rPr>
              <a:t>(b)        To insure a quality education for every child in North Carolina, and to assure that the necessary resources are provided, it is the policy of the State of North Carolina to provide from State revenue sources the instructional expenses for current operations of the public school system as defined in the standard course of study.</a:t>
            </a:r>
          </a:p>
          <a:p>
            <a:r>
              <a:rPr lang="en-US" sz="1000" b="0" i="0" kern="1200" dirty="0">
                <a:solidFill>
                  <a:schemeClr val="tx1"/>
                </a:solidFill>
                <a:effectLst/>
                <a:latin typeface="Arial" charset="0"/>
                <a:ea typeface="+mn-ea"/>
                <a:cs typeface="+mn-cs"/>
              </a:rPr>
              <a:t>It is the policy of the State of North Carolina that the facilities requirements for a public education system will be met by county governments.</a:t>
            </a:r>
          </a:p>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6</a:t>
            </a:fld>
            <a:endParaRPr lang="en-US" dirty="0"/>
          </a:p>
        </p:txBody>
      </p:sp>
    </p:spTree>
    <p:extLst>
      <p:ext uri="{BB962C8B-B14F-4D97-AF65-F5344CB8AC3E}">
        <p14:creationId xmlns:p14="http://schemas.microsoft.com/office/powerpoint/2010/main" val="1376921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7</a:t>
            </a:fld>
            <a:endParaRPr lang="en-US" dirty="0"/>
          </a:p>
        </p:txBody>
      </p:sp>
    </p:spTree>
    <p:extLst>
      <p:ext uri="{BB962C8B-B14F-4D97-AF65-F5344CB8AC3E}">
        <p14:creationId xmlns:p14="http://schemas.microsoft.com/office/powerpoint/2010/main" val="679789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5FBCD-715E-4D47-A482-D0DCA8CDBEAE}" type="slidenum">
              <a:rPr lang="en-US" smtClean="0"/>
              <a:pPr/>
              <a:t>8</a:t>
            </a:fld>
            <a:endParaRPr lang="en-US" dirty="0"/>
          </a:p>
        </p:txBody>
      </p:sp>
    </p:spTree>
    <p:extLst>
      <p:ext uri="{BB962C8B-B14F-4D97-AF65-F5344CB8AC3E}">
        <p14:creationId xmlns:p14="http://schemas.microsoft.com/office/powerpoint/2010/main" val="12842950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14056" name="Rectangle 1032"/>
          <p:cNvSpPr>
            <a:spLocks noGrp="1" noChangeArrowheads="1"/>
          </p:cNvSpPr>
          <p:nvPr>
            <p:ph type="subTitle" idx="1"/>
          </p:nvPr>
        </p:nvSpPr>
        <p:spPr>
          <a:xfrm>
            <a:off x="1600200" y="2743200"/>
            <a:ext cx="6705600" cy="2971800"/>
          </a:xfrm>
        </p:spPr>
        <p:txBody>
          <a:bodyPr/>
          <a:lstStyle>
            <a:lvl1pPr>
              <a:defRPr/>
            </a:lvl1pPr>
            <a:lvl2pPr marL="452438" lvl="1" indent="-215900">
              <a:defRPr/>
            </a:lvl2pPr>
          </a:lstStyle>
          <a:p>
            <a:r>
              <a:rPr lang="en-US"/>
              <a:t>Click to edit Master subtitle style</a:t>
            </a:r>
          </a:p>
        </p:txBody>
      </p:sp>
      <p:sp>
        <p:nvSpPr>
          <p:cNvPr id="514058" name="Rectangle 1034"/>
          <p:cNvSpPr>
            <a:spLocks noGrp="1" noChangeArrowheads="1"/>
          </p:cNvSpPr>
          <p:nvPr>
            <p:ph type="ctrTitle"/>
          </p:nvPr>
        </p:nvSpPr>
        <p:spPr>
          <a:xfrm>
            <a:off x="1600200" y="1219200"/>
            <a:ext cx="6705600" cy="1143000"/>
          </a:xfrm>
        </p:spPr>
        <p:txBody>
          <a:bodyPr tIns="45720" bIns="45720"/>
          <a:lstStyle>
            <a:lvl1pPr>
              <a:defRPr/>
            </a:lvl1pPr>
          </a:lstStyle>
          <a:p>
            <a:r>
              <a:rPr lang="en-US"/>
              <a:t>Click to edit Master title style</a:t>
            </a:r>
          </a:p>
        </p:txBody>
      </p:sp>
      <p:sp>
        <p:nvSpPr>
          <p:cNvPr id="514080" name="Line 1056"/>
          <p:cNvSpPr>
            <a:spLocks noChangeShapeType="1"/>
          </p:cNvSpPr>
          <p:nvPr/>
        </p:nvSpPr>
        <p:spPr bwMode="auto">
          <a:xfrm>
            <a:off x="1422400" y="1905000"/>
            <a:ext cx="0" cy="914400"/>
          </a:xfrm>
          <a:prstGeom prst="line">
            <a:avLst/>
          </a:prstGeom>
          <a:noFill/>
          <a:ln w="76200">
            <a:solidFill>
              <a:srgbClr val="0B1F65"/>
            </a:solidFill>
            <a:round/>
            <a:headEnd/>
            <a:tailEnd/>
          </a:ln>
          <a:effectLst/>
        </p:spPr>
        <p:txBody>
          <a:bodyPr wrap="none" anchor="ctr"/>
          <a:lstStyle/>
          <a:p>
            <a:endParaRPr lang="en-US" dirty="0"/>
          </a:p>
        </p:txBody>
      </p:sp>
      <p:pic>
        <p:nvPicPr>
          <p:cNvPr id="13" name="Picture 68" descr="&#10;blue_band.png                                                  000C0F54krm HD                         ABA78158:"/>
          <p:cNvPicPr>
            <a:picLocks noChangeAspect="1" noChangeArrowheads="1"/>
          </p:cNvPicPr>
          <p:nvPr userDrawn="1"/>
        </p:nvPicPr>
        <p:blipFill>
          <a:blip r:embed="rId2" cstate="print"/>
          <a:srcRect/>
          <a:stretch>
            <a:fillRect/>
          </a:stretch>
        </p:blipFill>
        <p:spPr bwMode="auto">
          <a:xfrm>
            <a:off x="0" y="6019800"/>
            <a:ext cx="9902825" cy="682625"/>
          </a:xfrm>
          <a:prstGeom prst="rect">
            <a:avLst/>
          </a:prstGeom>
          <a:noFill/>
        </p:spPr>
      </p:pic>
      <p:sp>
        <p:nvSpPr>
          <p:cNvPr id="14" name="Text Box 54"/>
          <p:cNvSpPr txBox="1">
            <a:spLocks noChangeArrowheads="1"/>
          </p:cNvSpPr>
          <p:nvPr userDrawn="1"/>
        </p:nvSpPr>
        <p:spPr bwMode="auto">
          <a:xfrm>
            <a:off x="9383936" y="6715125"/>
            <a:ext cx="141064" cy="138499"/>
          </a:xfrm>
          <a:prstGeom prst="rect">
            <a:avLst/>
          </a:prstGeom>
          <a:noFill/>
          <a:ln w="9525">
            <a:noFill/>
            <a:miter lim="800000"/>
            <a:headEnd/>
            <a:tailEnd/>
          </a:ln>
          <a:effectLst/>
        </p:spPr>
        <p:txBody>
          <a:bodyPr wrap="none" lIns="0" tIns="0" rIns="0" bIns="0">
            <a:spAutoFit/>
          </a:bodyPr>
          <a:lstStyle/>
          <a:p>
            <a:pPr algn="r"/>
            <a:fld id="{F3C4BE96-0CA4-4119-8371-F44D8529EE17}" type="slidenum">
              <a:rPr lang="en-US" sz="900">
                <a:solidFill>
                  <a:schemeClr val="bg2">
                    <a:lumMod val="10000"/>
                  </a:schemeClr>
                </a:solidFill>
              </a:rPr>
              <a:pPr algn="r"/>
              <a:t>‹#›</a:t>
            </a:fld>
            <a:endParaRPr lang="en-US" sz="900" dirty="0">
              <a:solidFill>
                <a:schemeClr val="bg2">
                  <a:lumMod val="10000"/>
                </a:schemeClr>
              </a:solidFill>
            </a:endParaRPr>
          </a:p>
        </p:txBody>
      </p:sp>
      <p:pic>
        <p:nvPicPr>
          <p:cNvPr id="10" name="Picture 9">
            <a:extLst>
              <a:ext uri="{FF2B5EF4-FFF2-40B4-BE49-F238E27FC236}">
                <a16:creationId xmlns:a16="http://schemas.microsoft.com/office/drawing/2014/main" id="{2D943CFE-5929-4CD7-B961-8A99415B685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5809" y="6078163"/>
            <a:ext cx="2183054" cy="56687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381000"/>
            <a:ext cx="2247900" cy="5334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81000"/>
            <a:ext cx="6591300" cy="5334000"/>
          </a:xfrm>
        </p:spPr>
        <p:txBody>
          <a:bodyPr vert="eaVert"/>
          <a:lstStyle>
            <a:lvl1pPr>
              <a:defRPr>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noFill/>
          <a:ln w="9525">
            <a:noFill/>
            <a:miter lim="800000"/>
            <a:headEnd/>
            <a:tailEnd/>
          </a:ln>
          <a:effectLst/>
        </p:spPr>
        <p:txBody>
          <a:bodyPr vert="horz" wrap="square" lIns="0" tIns="0" rIns="0" bIns="0" numCol="1" anchor="t" anchorCtr="0" compatLnSpc="1">
            <a:prstTxWarp prst="textNoShape">
              <a:avLst/>
            </a:prstTxWarp>
          </a:bodyPr>
          <a:lstStyle>
            <a:lvl1pPr>
              <a:defRPr lang="en-US" sz="2800" kern="0" dirty="0"/>
            </a:lvl1pPr>
            <a:lvl2pPr>
              <a:defRPr lang="en-US" sz="2800" kern="0" dirty="0">
                <a:ea typeface="+mn-ea"/>
                <a:cs typeface="+mn-cs"/>
              </a:defRPr>
            </a:lvl2pPr>
            <a:lvl3pPr>
              <a:defRPr lang="en-US" sz="2800" kern="0" dirty="0">
                <a:solidFill>
                  <a:schemeClr val="bg2">
                    <a:lumMod val="10000"/>
                  </a:schemeClr>
                </a:solidFill>
                <a:ea typeface="+mn-ea"/>
                <a:cs typeface="+mn-cs"/>
              </a:defRPr>
            </a:lvl3pPr>
            <a:lvl4pPr>
              <a:defRPr lang="en-US" kern="1200" dirty="0">
                <a:solidFill>
                  <a:schemeClr val="bg2">
                    <a:lumMod val="10000"/>
                  </a:schemeClr>
                </a:solidFill>
                <a:ea typeface="+mn-ea"/>
                <a:cs typeface="+mn-cs"/>
              </a:defRPr>
            </a:lvl4pPr>
            <a:lvl5pPr>
              <a:defRPr lang="en-US" kern="1200" dirty="0">
                <a:solidFill>
                  <a:schemeClr val="bg2">
                    <a:lumMod val="10000"/>
                  </a:schemeClr>
                </a:solidFill>
                <a:ea typeface="+mn-ea"/>
                <a:cs typeface="+mn-cs"/>
              </a:defRPr>
            </a:lvl5pPr>
          </a:lstStyle>
          <a:p>
            <a:pPr marL="401638" lvl="0" indent="-401638"/>
            <a:r>
              <a:rPr lang="en-US" dirty="0"/>
              <a:t>Click to edit Master text styles</a:t>
            </a:r>
          </a:p>
          <a:p>
            <a:pPr marL="849313" lvl="1" indent="-401638"/>
            <a:r>
              <a:rPr lang="en-US" dirty="0"/>
              <a:t>Second level</a:t>
            </a:r>
          </a:p>
          <a:p>
            <a:pPr marL="447675" lvl="2" indent="0">
              <a:buFont typeface="Wingdings" panose="05000000000000000000" pitchFamily="2" charset="2"/>
              <a:buNone/>
            </a:pPr>
            <a:r>
              <a:rPr lang="en-US" dirty="0"/>
              <a:t>Third level</a:t>
            </a:r>
          </a:p>
          <a:p>
            <a:pPr marL="914400" lvl="3" indent="-231775">
              <a:buFont typeface="Arial" panose="020B0604020202020204" pitchFamily="34" charset="0"/>
              <a:buChar char="•"/>
            </a:pPr>
            <a:r>
              <a:rPr lang="en-US" dirty="0"/>
              <a:t>Fourth level</a:t>
            </a:r>
          </a:p>
          <a:p>
            <a:pPr marL="1201738" lvl="4" indent="0"/>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1692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1692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524000"/>
            <a:ext cx="4305300" cy="4191000"/>
          </a:xfrm>
        </p:spPr>
        <p:txBody>
          <a:bodyPr/>
          <a:lstStyle>
            <a:lvl1pPr>
              <a:defRPr sz="2800">
                <a:solidFill>
                  <a:schemeClr val="bg2">
                    <a:lumMod val="10000"/>
                  </a:schemeClr>
                </a:solidFill>
              </a:defRPr>
            </a:lvl1pPr>
            <a:lvl2pPr>
              <a:defRPr sz="2400">
                <a:solidFill>
                  <a:schemeClr val="bg2">
                    <a:lumMod val="10000"/>
                  </a:schemeClr>
                </a:solidFill>
              </a:defRPr>
            </a:lvl2pPr>
            <a:lvl3pPr>
              <a:defRPr sz="2000">
                <a:solidFill>
                  <a:schemeClr val="bg2">
                    <a:lumMod val="10000"/>
                  </a:schemeClr>
                </a:solidFill>
              </a:defRPr>
            </a:lvl3pPr>
            <a:lvl4pPr>
              <a:defRPr sz="1800">
                <a:solidFill>
                  <a:schemeClr val="bg2">
                    <a:lumMod val="10000"/>
                  </a:schemeClr>
                </a:solidFill>
              </a:defRPr>
            </a:lvl4pPr>
            <a:lvl5pPr>
              <a:defRPr sz="1800">
                <a:solidFill>
                  <a:schemeClr val="bg2">
                    <a:lumMod val="1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3500" y="1524000"/>
            <a:ext cx="4305300" cy="4191000"/>
          </a:xfrm>
        </p:spPr>
        <p:txBody>
          <a:bodyPr/>
          <a:lstStyle>
            <a:lvl1pPr>
              <a:defRPr sz="2800">
                <a:solidFill>
                  <a:schemeClr val="bg2">
                    <a:lumMod val="10000"/>
                  </a:schemeClr>
                </a:solidFill>
              </a:defRPr>
            </a:lvl1pPr>
            <a:lvl2pPr>
              <a:defRPr sz="2400">
                <a:solidFill>
                  <a:schemeClr val="bg2">
                    <a:lumMod val="10000"/>
                  </a:schemeClr>
                </a:solidFill>
              </a:defRPr>
            </a:lvl2pPr>
            <a:lvl3pPr>
              <a:defRPr sz="2000">
                <a:solidFill>
                  <a:schemeClr val="bg2">
                    <a:lumMod val="10000"/>
                  </a:schemeClr>
                </a:solidFill>
              </a:defRPr>
            </a:lvl3pPr>
            <a:lvl4pPr>
              <a:defRPr sz="1800">
                <a:solidFill>
                  <a:schemeClr val="bg2">
                    <a:lumMod val="10000"/>
                  </a:schemeClr>
                </a:solidFill>
              </a:defRPr>
            </a:lvl4pPr>
            <a:lvl5pPr>
              <a:defRPr sz="1800">
                <a:solidFill>
                  <a:schemeClr val="bg2">
                    <a:lumMod val="1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2225"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5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5150" cy="3951288"/>
          </a:xfrm>
        </p:spPr>
        <p:txBody>
          <a:bodyPr/>
          <a:lstStyle>
            <a:lvl1pPr>
              <a:defRPr sz="2400">
                <a:solidFill>
                  <a:schemeClr val="bg2">
                    <a:lumMod val="10000"/>
                  </a:schemeClr>
                </a:solidFill>
              </a:defRPr>
            </a:lvl1pPr>
            <a:lvl2pPr>
              <a:defRPr sz="2000">
                <a:solidFill>
                  <a:schemeClr val="bg2">
                    <a:lumMod val="10000"/>
                  </a:schemeClr>
                </a:solidFill>
              </a:defRPr>
            </a:lvl2pPr>
            <a:lvl3pPr>
              <a:defRPr sz="1800">
                <a:solidFill>
                  <a:schemeClr val="bg2">
                    <a:lumMod val="10000"/>
                  </a:schemeClr>
                </a:solidFill>
              </a:defRPr>
            </a:lvl3pPr>
            <a:lvl4pPr>
              <a:defRPr sz="1600">
                <a:solidFill>
                  <a:schemeClr val="bg2">
                    <a:lumMod val="10000"/>
                  </a:schemeClr>
                </a:solidFill>
              </a:defRPr>
            </a:lvl4pPr>
            <a:lvl5pPr>
              <a:defRPr sz="1600">
                <a:solidFill>
                  <a:schemeClr val="bg2">
                    <a:lumMod val="10000"/>
                  </a:schemeClr>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30788" y="1535113"/>
            <a:ext cx="43767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0788" y="2174875"/>
            <a:ext cx="4376737" cy="3951288"/>
          </a:xfrm>
        </p:spPr>
        <p:txBody>
          <a:bodyPr/>
          <a:lstStyle>
            <a:lvl1pPr>
              <a:defRPr sz="2400">
                <a:solidFill>
                  <a:schemeClr val="bg2">
                    <a:lumMod val="10000"/>
                  </a:schemeClr>
                </a:solidFill>
              </a:defRPr>
            </a:lvl1pPr>
            <a:lvl2pPr>
              <a:defRPr sz="2000">
                <a:solidFill>
                  <a:schemeClr val="bg2">
                    <a:lumMod val="10000"/>
                  </a:schemeClr>
                </a:solidFill>
              </a:defRPr>
            </a:lvl2pPr>
            <a:lvl3pPr>
              <a:defRPr sz="1800">
                <a:solidFill>
                  <a:schemeClr val="bg2">
                    <a:lumMod val="10000"/>
                  </a:schemeClr>
                </a:solidFill>
              </a:defRPr>
            </a:lvl3pPr>
            <a:lvl4pPr>
              <a:defRPr sz="1600">
                <a:solidFill>
                  <a:schemeClr val="bg2">
                    <a:lumMod val="10000"/>
                  </a:schemeClr>
                </a:solidFill>
              </a:defRPr>
            </a:lvl4pPr>
            <a:lvl5pPr>
              <a:defRPr sz="1600">
                <a:solidFill>
                  <a:schemeClr val="bg2">
                    <a:lumMod val="10000"/>
                  </a:schemeClr>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7550"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871913" y="273050"/>
            <a:ext cx="5535612" cy="5853113"/>
          </a:xfrm>
        </p:spPr>
        <p:txBody>
          <a:bodyPr/>
          <a:lstStyle>
            <a:lvl1pPr>
              <a:defRPr sz="3200">
                <a:solidFill>
                  <a:schemeClr val="bg2">
                    <a:lumMod val="10000"/>
                  </a:schemeClr>
                </a:solidFill>
              </a:defRPr>
            </a:lvl1pPr>
            <a:lvl2pPr>
              <a:defRPr sz="2800">
                <a:solidFill>
                  <a:schemeClr val="bg2">
                    <a:lumMod val="10000"/>
                  </a:schemeClr>
                </a:solidFill>
              </a:defRPr>
            </a:lvl2pPr>
            <a:lvl3pPr>
              <a:defRPr sz="2400">
                <a:solidFill>
                  <a:schemeClr val="bg2">
                    <a:lumMod val="10000"/>
                  </a:schemeClr>
                </a:solidFill>
              </a:defRPr>
            </a:lvl3pPr>
            <a:lvl4pPr>
              <a:defRPr sz="2000">
                <a:solidFill>
                  <a:schemeClr val="bg2">
                    <a:lumMod val="10000"/>
                  </a:schemeClr>
                </a:solidFill>
              </a:defRPr>
            </a:lvl4pPr>
            <a:lvl5pPr>
              <a:defRPr sz="2000">
                <a:solidFill>
                  <a:schemeClr val="bg2">
                    <a:lumMod val="10000"/>
                  </a:schemeClr>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95300" y="1435100"/>
            <a:ext cx="3257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0425"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042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941513" y="5367338"/>
            <a:ext cx="5940425" cy="804862"/>
          </a:xfrm>
        </p:spPr>
        <p:txBody>
          <a:bodyPr/>
          <a:lstStyle>
            <a:lvl1pPr marL="0" indent="0">
              <a:buNone/>
              <a:defRPr sz="1400">
                <a:solidFill>
                  <a:schemeClr val="bg2">
                    <a:lumMod val="1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3092" name="Picture 68" descr="&#10;blue_band.png                                                  000C0F54krm HD                         ABA78158:"/>
          <p:cNvPicPr>
            <a:picLocks noChangeAspect="1" noChangeArrowheads="1"/>
          </p:cNvPicPr>
          <p:nvPr/>
        </p:nvPicPr>
        <p:blipFill>
          <a:blip r:embed="rId13" cstate="print"/>
          <a:srcRect/>
          <a:stretch>
            <a:fillRect/>
          </a:stretch>
        </p:blipFill>
        <p:spPr bwMode="auto">
          <a:xfrm>
            <a:off x="0" y="6019800"/>
            <a:ext cx="9902825" cy="682625"/>
          </a:xfrm>
          <a:prstGeom prst="rect">
            <a:avLst/>
          </a:prstGeom>
          <a:noFill/>
        </p:spPr>
      </p:pic>
      <p:sp>
        <p:nvSpPr>
          <p:cNvPr id="513028" name="Rectangle 4"/>
          <p:cNvSpPr>
            <a:spLocks noGrp="1" noChangeArrowheads="1"/>
          </p:cNvSpPr>
          <p:nvPr>
            <p:ph type="body" idx="1"/>
          </p:nvPr>
        </p:nvSpPr>
        <p:spPr bwMode="auto">
          <a:xfrm>
            <a:off x="685800" y="1524000"/>
            <a:ext cx="8763000" cy="41910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a:t>Click to edit Master text style</a:t>
            </a:r>
          </a:p>
          <a:p>
            <a:pPr lvl="1"/>
            <a:r>
              <a:rPr lang="en-US" dirty="0"/>
              <a:t>Second level</a:t>
            </a:r>
          </a:p>
        </p:txBody>
      </p:sp>
      <p:sp>
        <p:nvSpPr>
          <p:cNvPr id="513031" name="Rectangle 7"/>
          <p:cNvSpPr>
            <a:spLocks noGrp="1" noChangeArrowheads="1"/>
          </p:cNvSpPr>
          <p:nvPr>
            <p:ph type="title"/>
          </p:nvPr>
        </p:nvSpPr>
        <p:spPr bwMode="auto">
          <a:xfrm>
            <a:off x="457200" y="381000"/>
            <a:ext cx="8985250" cy="8382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
        <p:nvSpPr>
          <p:cNvPr id="513078" name="Text Box 54"/>
          <p:cNvSpPr txBox="1">
            <a:spLocks noChangeArrowheads="1"/>
          </p:cNvSpPr>
          <p:nvPr/>
        </p:nvSpPr>
        <p:spPr bwMode="auto">
          <a:xfrm>
            <a:off x="9383936" y="6715125"/>
            <a:ext cx="141064" cy="138499"/>
          </a:xfrm>
          <a:prstGeom prst="rect">
            <a:avLst/>
          </a:prstGeom>
          <a:noFill/>
          <a:ln w="9525">
            <a:noFill/>
            <a:miter lim="800000"/>
            <a:headEnd/>
            <a:tailEnd/>
          </a:ln>
          <a:effectLst/>
        </p:spPr>
        <p:txBody>
          <a:bodyPr wrap="none" lIns="0" tIns="0" rIns="0" bIns="0">
            <a:spAutoFit/>
          </a:bodyPr>
          <a:lstStyle/>
          <a:p>
            <a:pPr algn="r"/>
            <a:fld id="{F3C4BE96-0CA4-4119-8371-F44D8529EE17}" type="slidenum">
              <a:rPr lang="en-US" sz="900">
                <a:solidFill>
                  <a:schemeClr val="bg2">
                    <a:lumMod val="10000"/>
                  </a:schemeClr>
                </a:solidFill>
              </a:rPr>
              <a:pPr algn="r"/>
              <a:t>‹#›</a:t>
            </a:fld>
            <a:endParaRPr lang="en-US" sz="900" dirty="0">
              <a:solidFill>
                <a:schemeClr val="bg2">
                  <a:lumMod val="10000"/>
                </a:schemeClr>
              </a:solidFill>
            </a:endParaRPr>
          </a:p>
        </p:txBody>
      </p:sp>
      <p:pic>
        <p:nvPicPr>
          <p:cNvPr id="7" name="Picture 6">
            <a:extLst>
              <a:ext uri="{FF2B5EF4-FFF2-40B4-BE49-F238E27FC236}">
                <a16:creationId xmlns:a16="http://schemas.microsoft.com/office/drawing/2014/main" id="{2EF6D581-8B6C-46CF-B42B-0C04FD26745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23972" y="6078163"/>
            <a:ext cx="2183054" cy="566871"/>
          </a:xfrm>
          <a:prstGeom prst="rect">
            <a:avLst/>
          </a:prstGeom>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sldNum="0" hdr="0" dt="0"/>
  <p:txStyles>
    <p:title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p:titleStyle>
    <p:body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2278063" indent="11113" algn="l" rtl="0" eaLnBrk="1" fontAlgn="base" hangingPunct="1">
        <a:lnSpc>
          <a:spcPct val="90000"/>
        </a:lnSpc>
        <a:spcBef>
          <a:spcPct val="40000"/>
        </a:spcBef>
        <a:spcAft>
          <a:spcPct val="0"/>
        </a:spcAft>
        <a:buClr>
          <a:srgbClr val="0B1F65"/>
        </a:buClr>
        <a:buFont typeface="Webdings" pitchFamily="18" charset="2"/>
        <a:defRPr sz="1600">
          <a:solidFill>
            <a:schemeClr val="tx1"/>
          </a:solidFill>
          <a:latin typeface="+mn-lt"/>
        </a:defRPr>
      </a:lvl3pPr>
      <a:lvl4pPr marL="2403475" algn="l" rtl="0" eaLnBrk="1" fontAlgn="base" hangingPunct="1">
        <a:lnSpc>
          <a:spcPct val="90000"/>
        </a:lnSpc>
        <a:spcBef>
          <a:spcPct val="40000"/>
        </a:spcBef>
        <a:spcAft>
          <a:spcPct val="0"/>
        </a:spcAft>
        <a:buClr>
          <a:srgbClr val="0B1F65"/>
        </a:buClr>
        <a:defRPr sz="1600">
          <a:solidFill>
            <a:schemeClr val="tx1"/>
          </a:solidFill>
          <a:latin typeface="+mn-lt"/>
        </a:defRPr>
      </a:lvl4pPr>
      <a:lvl5pPr marL="25177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68402" name="Picture 82" descr="&#10;blue_band.png                                                  000C0F54krm HD                         ABA78158:"/>
          <p:cNvPicPr>
            <a:picLocks noChangeAspect="1" noChangeArrowheads="1"/>
          </p:cNvPicPr>
          <p:nvPr/>
        </p:nvPicPr>
        <p:blipFill>
          <a:blip r:embed="rId3" cstate="print"/>
          <a:srcRect/>
          <a:stretch>
            <a:fillRect/>
          </a:stretch>
        </p:blipFill>
        <p:spPr bwMode="auto">
          <a:xfrm>
            <a:off x="0" y="6056312"/>
            <a:ext cx="9902825" cy="801688"/>
          </a:xfrm>
          <a:prstGeom prst="rect">
            <a:avLst/>
          </a:prstGeom>
          <a:noFill/>
        </p:spPr>
      </p:pic>
      <p:pic>
        <p:nvPicPr>
          <p:cNvPr id="5" name="Picture 4">
            <a:extLst>
              <a:ext uri="{FF2B5EF4-FFF2-40B4-BE49-F238E27FC236}">
                <a16:creationId xmlns:a16="http://schemas.microsoft.com/office/drawing/2014/main" id="{A94673E7-8EAD-4247-B250-F0360FFA25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6915" y="6253198"/>
            <a:ext cx="2545291" cy="415809"/>
          </a:xfrm>
          <a:prstGeom prst="rect">
            <a:avLst/>
          </a:prstGeom>
        </p:spPr>
      </p:pic>
      <p:sp>
        <p:nvSpPr>
          <p:cNvPr id="3" name="TextBox 2">
            <a:extLst>
              <a:ext uri="{FF2B5EF4-FFF2-40B4-BE49-F238E27FC236}">
                <a16:creationId xmlns:a16="http://schemas.microsoft.com/office/drawing/2014/main" id="{D1C4C3B0-0C36-46D8-802A-11D9A004CCEE}"/>
              </a:ext>
            </a:extLst>
          </p:cNvPr>
          <p:cNvSpPr txBox="1"/>
          <p:nvPr/>
        </p:nvSpPr>
        <p:spPr>
          <a:xfrm>
            <a:off x="281976" y="1998580"/>
            <a:ext cx="9338872" cy="2123658"/>
          </a:xfrm>
          <a:prstGeom prst="rect">
            <a:avLst/>
          </a:prstGeom>
          <a:noFill/>
        </p:spPr>
        <p:txBody>
          <a:bodyPr wrap="square" rtlCol="0">
            <a:spAutoFit/>
          </a:bodyPr>
          <a:lstStyle/>
          <a:p>
            <a:r>
              <a:rPr lang="en-US" sz="4400" b="1" dirty="0">
                <a:solidFill>
                  <a:schemeClr val="tx2"/>
                </a:solidFill>
              </a:rPr>
              <a:t>Leandro</a:t>
            </a:r>
          </a:p>
          <a:p>
            <a:endParaRPr lang="en-US" sz="4400" b="1" dirty="0">
              <a:solidFill>
                <a:schemeClr val="tx2"/>
              </a:solidFill>
            </a:endParaRPr>
          </a:p>
          <a:p>
            <a:r>
              <a:rPr lang="en-US" sz="4400" b="1" dirty="0">
                <a:solidFill>
                  <a:schemeClr val="tx2"/>
                </a:solidFill>
              </a:rPr>
              <a:t>What? So What? Now What?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4" name="Rectangle 42"/>
          <p:cNvSpPr>
            <a:spLocks noGrp="1" noChangeArrowheads="1"/>
          </p:cNvSpPr>
          <p:nvPr>
            <p:ph type="ctrTitle"/>
          </p:nvPr>
        </p:nvSpPr>
        <p:spPr>
          <a:xfrm>
            <a:off x="1752600" y="1464247"/>
            <a:ext cx="7648892" cy="1143000"/>
          </a:xfrm>
        </p:spPr>
        <p:txBody>
          <a:bodyPr/>
          <a:lstStyle/>
          <a:p>
            <a:pPr>
              <a:tabLst>
                <a:tab pos="7315200" algn="r"/>
              </a:tabLst>
            </a:pPr>
            <a:r>
              <a:rPr lang="en-US" sz="3600" dirty="0">
                <a:solidFill>
                  <a:srgbClr val="002060"/>
                </a:solidFill>
                <a:latin typeface="Calibri" panose="020F0502020204030204" pitchFamily="34" charset="0"/>
                <a:cs typeface="Calibri" panose="020F0502020204030204" pitchFamily="34" charset="0"/>
              </a:rPr>
              <a:t>1995-2009: Tenuous Progress</a:t>
            </a:r>
          </a:p>
        </p:txBody>
      </p:sp>
    </p:spTree>
    <p:extLst>
      <p:ext uri="{BB962C8B-B14F-4D97-AF65-F5344CB8AC3E}">
        <p14:creationId xmlns:p14="http://schemas.microsoft.com/office/powerpoint/2010/main" val="3799947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6"/>
            <a:ext cx="8883650" cy="62628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North Carolina has never provided adequate resources</a:t>
            </a:r>
          </a:p>
          <a:p>
            <a:pPr marL="457200" indent="-457200">
              <a:spcBef>
                <a:spcPts val="3000"/>
              </a:spcBef>
              <a:buFont typeface="+mj-lt"/>
              <a:buAutoNum type="arabicPeriod" startAt="3"/>
            </a:pPr>
            <a:endParaRPr lang="en-US" sz="3000" b="1" kern="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EDEF0498-F6ED-4310-9522-1E8B97CE009D}"/>
              </a:ext>
            </a:extLst>
          </p:cNvPr>
          <p:cNvPicPr>
            <a:picLocks noChangeAspect="1"/>
          </p:cNvPicPr>
          <p:nvPr/>
        </p:nvPicPr>
        <p:blipFill>
          <a:blip r:embed="rId3"/>
          <a:stretch>
            <a:fillRect/>
          </a:stretch>
        </p:blipFill>
        <p:spPr>
          <a:xfrm>
            <a:off x="666750" y="1492530"/>
            <a:ext cx="8867407" cy="4488545"/>
          </a:xfrm>
          <a:prstGeom prst="rect">
            <a:avLst/>
          </a:prstGeom>
        </p:spPr>
      </p:pic>
      <p:sp>
        <p:nvSpPr>
          <p:cNvPr id="10" name="TextBox 9">
            <a:extLst>
              <a:ext uri="{FF2B5EF4-FFF2-40B4-BE49-F238E27FC236}">
                <a16:creationId xmlns:a16="http://schemas.microsoft.com/office/drawing/2014/main" id="{AE9D3953-8F00-48B4-997F-734285E905F3}"/>
              </a:ext>
            </a:extLst>
          </p:cNvPr>
          <p:cNvSpPr txBox="1"/>
          <p:nvPr/>
        </p:nvSpPr>
        <p:spPr>
          <a:xfrm>
            <a:off x="434715" y="5658787"/>
            <a:ext cx="3814995" cy="276999"/>
          </a:xfrm>
          <a:prstGeom prst="rect">
            <a:avLst/>
          </a:prstGeom>
          <a:noFill/>
        </p:spPr>
        <p:txBody>
          <a:bodyPr wrap="square" rtlCol="0">
            <a:spAutoFit/>
          </a:bodyPr>
          <a:lstStyle/>
          <a:p>
            <a:r>
              <a:rPr lang="en-US" b="1" dirty="0"/>
              <a:t>Source: DPI Highlights of the Education Budget</a:t>
            </a:r>
          </a:p>
        </p:txBody>
      </p:sp>
    </p:spTree>
    <p:extLst>
      <p:ext uri="{BB962C8B-B14F-4D97-AF65-F5344CB8AC3E}">
        <p14:creationId xmlns:p14="http://schemas.microsoft.com/office/powerpoint/2010/main" val="4006062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2" name="Picture 1">
            <a:extLst>
              <a:ext uri="{FF2B5EF4-FFF2-40B4-BE49-F238E27FC236}">
                <a16:creationId xmlns:a16="http://schemas.microsoft.com/office/drawing/2014/main" id="{CF15DE5B-3096-4503-A02A-C33E64E21B72}"/>
              </a:ext>
            </a:extLst>
          </p:cNvPr>
          <p:cNvPicPr>
            <a:picLocks noChangeAspect="1"/>
          </p:cNvPicPr>
          <p:nvPr/>
        </p:nvPicPr>
        <p:blipFill>
          <a:blip r:embed="rId3"/>
          <a:stretch>
            <a:fillRect/>
          </a:stretch>
        </p:blipFill>
        <p:spPr>
          <a:xfrm>
            <a:off x="666750" y="1417579"/>
            <a:ext cx="9074707" cy="4593477"/>
          </a:xfrm>
          <a:prstGeom prst="rect">
            <a:avLst/>
          </a:prstGeom>
        </p:spPr>
      </p:pic>
      <p:sp>
        <p:nvSpPr>
          <p:cNvPr id="3" name="TextBox 2">
            <a:extLst>
              <a:ext uri="{FF2B5EF4-FFF2-40B4-BE49-F238E27FC236}">
                <a16:creationId xmlns:a16="http://schemas.microsoft.com/office/drawing/2014/main" id="{A3581C55-A996-4214-829C-147287CD82C4}"/>
              </a:ext>
            </a:extLst>
          </p:cNvPr>
          <p:cNvSpPr txBox="1"/>
          <p:nvPr/>
        </p:nvSpPr>
        <p:spPr>
          <a:xfrm>
            <a:off x="434715" y="5658787"/>
            <a:ext cx="3814995" cy="276999"/>
          </a:xfrm>
          <a:prstGeom prst="rect">
            <a:avLst/>
          </a:prstGeom>
          <a:noFill/>
        </p:spPr>
        <p:txBody>
          <a:bodyPr wrap="square" rtlCol="0">
            <a:spAutoFit/>
          </a:bodyPr>
          <a:lstStyle/>
          <a:p>
            <a:r>
              <a:rPr lang="en-US" b="1" dirty="0"/>
              <a:t>Source: Digest of Education Statistics</a:t>
            </a:r>
          </a:p>
        </p:txBody>
      </p:sp>
      <p:sp>
        <p:nvSpPr>
          <p:cNvPr id="7" name="Rectangle 31">
            <a:extLst>
              <a:ext uri="{FF2B5EF4-FFF2-40B4-BE49-F238E27FC236}">
                <a16:creationId xmlns:a16="http://schemas.microsoft.com/office/drawing/2014/main" id="{2656FDEA-C52E-4E0F-A826-F47A837DB4E3}"/>
              </a:ext>
            </a:extLst>
          </p:cNvPr>
          <p:cNvSpPr txBox="1">
            <a:spLocks noChangeArrowheads="1"/>
          </p:cNvSpPr>
          <p:nvPr/>
        </p:nvSpPr>
        <p:spPr bwMode="auto">
          <a:xfrm>
            <a:off x="666750" y="940186"/>
            <a:ext cx="8883650" cy="62628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North Carolina has never provided adequate resources</a:t>
            </a:r>
          </a:p>
        </p:txBody>
      </p:sp>
    </p:spTree>
    <p:extLst>
      <p:ext uri="{BB962C8B-B14F-4D97-AF65-F5344CB8AC3E}">
        <p14:creationId xmlns:p14="http://schemas.microsoft.com/office/powerpoint/2010/main" val="2477563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2" name="Picture 1">
            <a:extLst>
              <a:ext uri="{FF2B5EF4-FFF2-40B4-BE49-F238E27FC236}">
                <a16:creationId xmlns:a16="http://schemas.microsoft.com/office/drawing/2014/main" id="{119AB25A-A3F3-48EE-8CEF-FB5AF81F9B78}"/>
              </a:ext>
            </a:extLst>
          </p:cNvPr>
          <p:cNvPicPr>
            <a:picLocks noChangeAspect="1"/>
          </p:cNvPicPr>
          <p:nvPr/>
        </p:nvPicPr>
        <p:blipFill>
          <a:blip r:embed="rId3"/>
          <a:stretch>
            <a:fillRect/>
          </a:stretch>
        </p:blipFill>
        <p:spPr>
          <a:xfrm>
            <a:off x="1168915" y="1323225"/>
            <a:ext cx="7591662" cy="4642861"/>
          </a:xfrm>
          <a:prstGeom prst="rect">
            <a:avLst/>
          </a:prstGeom>
        </p:spPr>
      </p:pic>
      <p:sp>
        <p:nvSpPr>
          <p:cNvPr id="7" name="TextBox 6">
            <a:extLst>
              <a:ext uri="{FF2B5EF4-FFF2-40B4-BE49-F238E27FC236}">
                <a16:creationId xmlns:a16="http://schemas.microsoft.com/office/drawing/2014/main" id="{262EC2A1-E1BE-4778-86CE-B6F3FC7E1098}"/>
              </a:ext>
            </a:extLst>
          </p:cNvPr>
          <p:cNvSpPr txBox="1"/>
          <p:nvPr/>
        </p:nvSpPr>
        <p:spPr>
          <a:xfrm>
            <a:off x="104935" y="5748727"/>
            <a:ext cx="3814995" cy="276999"/>
          </a:xfrm>
          <a:prstGeom prst="rect">
            <a:avLst/>
          </a:prstGeom>
          <a:noFill/>
        </p:spPr>
        <p:txBody>
          <a:bodyPr wrap="square" rtlCol="0">
            <a:spAutoFit/>
          </a:bodyPr>
          <a:lstStyle/>
          <a:p>
            <a:r>
              <a:rPr lang="en-US" b="1" dirty="0"/>
              <a:t>Source: schoolfinancedata.org</a:t>
            </a:r>
          </a:p>
        </p:txBody>
      </p:sp>
      <p:sp>
        <p:nvSpPr>
          <p:cNvPr id="9" name="Rectangle 31">
            <a:extLst>
              <a:ext uri="{FF2B5EF4-FFF2-40B4-BE49-F238E27FC236}">
                <a16:creationId xmlns:a16="http://schemas.microsoft.com/office/drawing/2014/main" id="{100DBEAA-2190-44D3-AE1F-78D3041C48BC}"/>
              </a:ext>
            </a:extLst>
          </p:cNvPr>
          <p:cNvSpPr txBox="1">
            <a:spLocks noChangeArrowheads="1"/>
          </p:cNvSpPr>
          <p:nvPr/>
        </p:nvSpPr>
        <p:spPr bwMode="auto">
          <a:xfrm>
            <a:off x="666750" y="940186"/>
            <a:ext cx="8883650" cy="62628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North Carolina has never provided adequate resources</a:t>
            </a:r>
          </a:p>
          <a:p>
            <a:pPr marL="457200" indent="-457200">
              <a:spcBef>
                <a:spcPts val="3000"/>
              </a:spcBef>
              <a:buFont typeface="+mj-lt"/>
              <a:buAutoNum type="arabicPeriod" startAt="3"/>
            </a:pPr>
            <a:endParaRPr lang="en-US" sz="3000" b="1"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959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4" name="Rectangle 42"/>
          <p:cNvSpPr>
            <a:spLocks noGrp="1" noChangeArrowheads="1"/>
          </p:cNvSpPr>
          <p:nvPr>
            <p:ph type="ctrTitle"/>
          </p:nvPr>
        </p:nvSpPr>
        <p:spPr>
          <a:xfrm>
            <a:off x="1752600" y="1464247"/>
            <a:ext cx="7648892" cy="1143000"/>
          </a:xfrm>
        </p:spPr>
        <p:txBody>
          <a:bodyPr/>
          <a:lstStyle/>
          <a:p>
            <a:pPr>
              <a:tabLst>
                <a:tab pos="7315200" algn="r"/>
              </a:tabLst>
            </a:pPr>
            <a:r>
              <a:rPr lang="en-US" sz="3600" dirty="0">
                <a:solidFill>
                  <a:srgbClr val="002060"/>
                </a:solidFill>
                <a:latin typeface="Calibri" panose="020F0502020204030204" pitchFamily="34" charset="0"/>
                <a:cs typeface="Calibri" panose="020F0502020204030204" pitchFamily="34" charset="0"/>
              </a:rPr>
              <a:t>2009-2019: The Lost Decade</a:t>
            </a:r>
          </a:p>
        </p:txBody>
      </p:sp>
    </p:spTree>
    <p:extLst>
      <p:ext uri="{BB962C8B-B14F-4D97-AF65-F5344CB8AC3E}">
        <p14:creationId xmlns:p14="http://schemas.microsoft.com/office/powerpoint/2010/main" val="3297681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6"/>
            <a:ext cx="8883650" cy="62628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North Carolina backtracks on teacher pay</a:t>
            </a:r>
          </a:p>
          <a:p>
            <a:pPr marL="457200" indent="-457200">
              <a:spcBef>
                <a:spcPts val="3000"/>
              </a:spcBef>
              <a:buFont typeface="+mj-lt"/>
              <a:buAutoNum type="arabicPeriod" startAt="3"/>
            </a:pPr>
            <a:endParaRPr lang="en-US" sz="3000" b="1" kern="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E9D3953-8F00-48B4-997F-734285E905F3}"/>
              </a:ext>
            </a:extLst>
          </p:cNvPr>
          <p:cNvSpPr txBox="1"/>
          <p:nvPr/>
        </p:nvSpPr>
        <p:spPr>
          <a:xfrm>
            <a:off x="434715" y="5658787"/>
            <a:ext cx="3814995" cy="276999"/>
          </a:xfrm>
          <a:prstGeom prst="rect">
            <a:avLst/>
          </a:prstGeom>
          <a:noFill/>
        </p:spPr>
        <p:txBody>
          <a:bodyPr wrap="square" rtlCol="0">
            <a:spAutoFit/>
          </a:bodyPr>
          <a:lstStyle/>
          <a:p>
            <a:r>
              <a:rPr lang="en-US" b="1" dirty="0"/>
              <a:t>Source: DPI Highlights of the Education Budget</a:t>
            </a:r>
          </a:p>
        </p:txBody>
      </p:sp>
      <p:pic>
        <p:nvPicPr>
          <p:cNvPr id="2" name="Picture 1">
            <a:extLst>
              <a:ext uri="{FF2B5EF4-FFF2-40B4-BE49-F238E27FC236}">
                <a16:creationId xmlns:a16="http://schemas.microsoft.com/office/drawing/2014/main" id="{7DE32635-1619-46E2-967D-9F87926FBEF8}"/>
              </a:ext>
            </a:extLst>
          </p:cNvPr>
          <p:cNvPicPr>
            <a:picLocks noChangeAspect="1"/>
          </p:cNvPicPr>
          <p:nvPr/>
        </p:nvPicPr>
        <p:blipFill>
          <a:blip r:embed="rId3"/>
          <a:stretch>
            <a:fillRect/>
          </a:stretch>
        </p:blipFill>
        <p:spPr>
          <a:xfrm>
            <a:off x="833049" y="1409700"/>
            <a:ext cx="8551052" cy="4324204"/>
          </a:xfrm>
          <a:prstGeom prst="rect">
            <a:avLst/>
          </a:prstGeom>
        </p:spPr>
      </p:pic>
    </p:spTree>
    <p:extLst>
      <p:ext uri="{BB962C8B-B14F-4D97-AF65-F5344CB8AC3E}">
        <p14:creationId xmlns:p14="http://schemas.microsoft.com/office/powerpoint/2010/main" val="906929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5"/>
            <a:ext cx="8883650" cy="13886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NC backtracks on funding compared to rest of US</a:t>
            </a:r>
          </a:p>
        </p:txBody>
      </p:sp>
      <p:pic>
        <p:nvPicPr>
          <p:cNvPr id="5" name="Picture 4">
            <a:extLst>
              <a:ext uri="{FF2B5EF4-FFF2-40B4-BE49-F238E27FC236}">
                <a16:creationId xmlns:a16="http://schemas.microsoft.com/office/drawing/2014/main" id="{C18356E8-C87D-4B38-BEA4-10C30FAB62B1}"/>
              </a:ext>
            </a:extLst>
          </p:cNvPr>
          <p:cNvPicPr>
            <a:picLocks noChangeAspect="1"/>
          </p:cNvPicPr>
          <p:nvPr/>
        </p:nvPicPr>
        <p:blipFill>
          <a:blip r:embed="rId3"/>
          <a:stretch>
            <a:fillRect/>
          </a:stretch>
        </p:blipFill>
        <p:spPr>
          <a:xfrm>
            <a:off x="666750" y="1452308"/>
            <a:ext cx="8555673" cy="4338891"/>
          </a:xfrm>
          <a:prstGeom prst="rect">
            <a:avLst/>
          </a:prstGeom>
        </p:spPr>
      </p:pic>
      <p:sp>
        <p:nvSpPr>
          <p:cNvPr id="3" name="TextBox 2">
            <a:extLst>
              <a:ext uri="{FF2B5EF4-FFF2-40B4-BE49-F238E27FC236}">
                <a16:creationId xmlns:a16="http://schemas.microsoft.com/office/drawing/2014/main" id="{A3581C55-A996-4214-829C-147287CD82C4}"/>
              </a:ext>
            </a:extLst>
          </p:cNvPr>
          <p:cNvSpPr txBox="1"/>
          <p:nvPr/>
        </p:nvSpPr>
        <p:spPr>
          <a:xfrm>
            <a:off x="434715" y="5658787"/>
            <a:ext cx="3814995" cy="276999"/>
          </a:xfrm>
          <a:prstGeom prst="rect">
            <a:avLst/>
          </a:prstGeom>
          <a:noFill/>
        </p:spPr>
        <p:txBody>
          <a:bodyPr wrap="square" rtlCol="0">
            <a:spAutoFit/>
          </a:bodyPr>
          <a:lstStyle/>
          <a:p>
            <a:r>
              <a:rPr lang="en-US" b="1" dirty="0"/>
              <a:t>Source: NEA Rankings &amp; Estimates</a:t>
            </a:r>
          </a:p>
        </p:txBody>
      </p:sp>
    </p:spTree>
    <p:extLst>
      <p:ext uri="{BB962C8B-B14F-4D97-AF65-F5344CB8AC3E}">
        <p14:creationId xmlns:p14="http://schemas.microsoft.com/office/powerpoint/2010/main" val="147022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6"/>
            <a:ext cx="8883650" cy="62628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NC school funding effort falls to worst in Southeast</a:t>
            </a:r>
          </a:p>
          <a:p>
            <a:pPr marL="457200" indent="-457200">
              <a:spcBef>
                <a:spcPts val="3000"/>
              </a:spcBef>
              <a:buFont typeface="+mj-lt"/>
              <a:buAutoNum type="arabicPeriod" startAt="3"/>
            </a:pPr>
            <a:endParaRPr lang="en-US" sz="3000" b="1" kern="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5DA2A6-493C-467D-82B9-46726FA768FC}"/>
              </a:ext>
            </a:extLst>
          </p:cNvPr>
          <p:cNvPicPr>
            <a:picLocks noChangeAspect="1"/>
          </p:cNvPicPr>
          <p:nvPr/>
        </p:nvPicPr>
        <p:blipFill>
          <a:blip r:embed="rId3"/>
          <a:stretch>
            <a:fillRect/>
          </a:stretch>
        </p:blipFill>
        <p:spPr>
          <a:xfrm>
            <a:off x="1296864" y="1414616"/>
            <a:ext cx="7309096" cy="4503198"/>
          </a:xfrm>
          <a:prstGeom prst="rect">
            <a:avLst/>
          </a:prstGeom>
        </p:spPr>
      </p:pic>
      <p:sp>
        <p:nvSpPr>
          <p:cNvPr id="7" name="TextBox 6">
            <a:extLst>
              <a:ext uri="{FF2B5EF4-FFF2-40B4-BE49-F238E27FC236}">
                <a16:creationId xmlns:a16="http://schemas.microsoft.com/office/drawing/2014/main" id="{262EC2A1-E1BE-4778-86CE-B6F3FC7E1098}"/>
              </a:ext>
            </a:extLst>
          </p:cNvPr>
          <p:cNvSpPr txBox="1"/>
          <p:nvPr/>
        </p:nvSpPr>
        <p:spPr>
          <a:xfrm>
            <a:off x="104935" y="5748727"/>
            <a:ext cx="3814995" cy="276999"/>
          </a:xfrm>
          <a:prstGeom prst="rect">
            <a:avLst/>
          </a:prstGeom>
          <a:noFill/>
        </p:spPr>
        <p:txBody>
          <a:bodyPr wrap="square" rtlCol="0">
            <a:spAutoFit/>
          </a:bodyPr>
          <a:lstStyle/>
          <a:p>
            <a:r>
              <a:rPr lang="en-US" b="1" dirty="0"/>
              <a:t>Source: schoolfinancedata.org</a:t>
            </a:r>
          </a:p>
        </p:txBody>
      </p:sp>
    </p:spTree>
    <p:extLst>
      <p:ext uri="{BB962C8B-B14F-4D97-AF65-F5344CB8AC3E}">
        <p14:creationId xmlns:p14="http://schemas.microsoft.com/office/powerpoint/2010/main" val="2020599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6"/>
            <a:ext cx="8883650" cy="1075991"/>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Teacher pipeline is shrinking</a:t>
            </a:r>
          </a:p>
          <a:p>
            <a:pPr marL="457200" indent="-457200">
              <a:spcBef>
                <a:spcPts val="3000"/>
              </a:spcBef>
              <a:buFont typeface="+mj-lt"/>
              <a:buAutoNum type="arabicPeriod" startAt="4"/>
            </a:pPr>
            <a:endParaRPr lang="en-US" sz="3000" b="1" kern="0" dirty="0">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28E18B03-D98F-4C08-8068-9C645E203DEC}"/>
              </a:ext>
            </a:extLst>
          </p:cNvPr>
          <p:cNvSpPr/>
          <p:nvPr/>
        </p:nvSpPr>
        <p:spPr>
          <a:xfrm>
            <a:off x="1548728" y="1478181"/>
            <a:ext cx="6786153" cy="400110"/>
          </a:xfrm>
          <a:prstGeom prst="rect">
            <a:avLst/>
          </a:prstGeom>
        </p:spPr>
        <p:txBody>
          <a:bodyPr wrap="none">
            <a:spAutoFit/>
          </a:bodyPr>
          <a:lstStyle/>
          <a:p>
            <a:pPr marL="0" marR="0">
              <a:spcBef>
                <a:spcPts val="0"/>
              </a:spcBef>
              <a:spcAft>
                <a:spcPts val="1000"/>
              </a:spcAft>
            </a:pPr>
            <a:r>
              <a:rPr lang="en-US" sz="2000" b="1" dirty="0">
                <a:latin typeface="Calibri" panose="020F0502020204030204" pitchFamily="34" charset="0"/>
                <a:ea typeface="Calibri" panose="020F0502020204030204" pitchFamily="34" charset="0"/>
                <a:cs typeface="Calibri" panose="020F0502020204030204" pitchFamily="34" charset="0"/>
              </a:rPr>
              <a:t>UNC System Enrollment of Education Majors by Program Level</a:t>
            </a:r>
          </a:p>
        </p:txBody>
      </p:sp>
      <p:pic>
        <p:nvPicPr>
          <p:cNvPr id="11" name="Picture 10">
            <a:extLst>
              <a:ext uri="{FF2B5EF4-FFF2-40B4-BE49-F238E27FC236}">
                <a16:creationId xmlns:a16="http://schemas.microsoft.com/office/drawing/2014/main" id="{ADC92B0F-B76A-4E44-BB7B-C01C7640E939}"/>
              </a:ext>
            </a:extLst>
          </p:cNvPr>
          <p:cNvPicPr>
            <a:picLocks noChangeAspect="1"/>
          </p:cNvPicPr>
          <p:nvPr/>
        </p:nvPicPr>
        <p:blipFill>
          <a:blip r:embed="rId3"/>
          <a:stretch>
            <a:fillRect/>
          </a:stretch>
        </p:blipFill>
        <p:spPr>
          <a:xfrm>
            <a:off x="1662934" y="1964643"/>
            <a:ext cx="6576956" cy="3953171"/>
          </a:xfrm>
          <a:prstGeom prst="rect">
            <a:avLst/>
          </a:prstGeom>
        </p:spPr>
      </p:pic>
    </p:spTree>
    <p:extLst>
      <p:ext uri="{BB962C8B-B14F-4D97-AF65-F5344CB8AC3E}">
        <p14:creationId xmlns:p14="http://schemas.microsoft.com/office/powerpoint/2010/main" val="2115132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6"/>
            <a:ext cx="8883650" cy="62628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Annual revenue loss from post-Recession tax cuts</a:t>
            </a:r>
          </a:p>
          <a:p>
            <a:pPr marL="457200" indent="-457200">
              <a:spcBef>
                <a:spcPts val="3000"/>
              </a:spcBef>
              <a:buFont typeface="+mj-lt"/>
              <a:buAutoNum type="arabicPeriod" startAt="3"/>
            </a:pPr>
            <a:endParaRPr lang="en-US" sz="3000" b="1" kern="0" dirty="0">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C5D24070-C0B3-42A6-B4D2-C6CFDCB065B2}"/>
              </a:ext>
            </a:extLst>
          </p:cNvPr>
          <p:cNvPicPr>
            <a:picLocks noChangeAspect="1"/>
          </p:cNvPicPr>
          <p:nvPr/>
        </p:nvPicPr>
        <p:blipFill>
          <a:blip r:embed="rId3"/>
          <a:stretch>
            <a:fillRect/>
          </a:stretch>
        </p:blipFill>
        <p:spPr>
          <a:xfrm>
            <a:off x="1087495" y="1333578"/>
            <a:ext cx="7727834" cy="4636702"/>
          </a:xfrm>
          <a:prstGeom prst="rect">
            <a:avLst/>
          </a:prstGeom>
        </p:spPr>
      </p:pic>
    </p:spTree>
    <p:extLst>
      <p:ext uri="{BB962C8B-B14F-4D97-AF65-F5344CB8AC3E}">
        <p14:creationId xmlns:p14="http://schemas.microsoft.com/office/powerpoint/2010/main" val="3013029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EAE61-3563-47AD-B6B6-9090F4B38A6A}"/>
              </a:ext>
            </a:extLst>
          </p:cNvPr>
          <p:cNvSpPr>
            <a:spLocks noGrp="1"/>
          </p:cNvSpPr>
          <p:nvPr>
            <p:ph type="title"/>
          </p:nvPr>
        </p:nvSpPr>
        <p:spPr>
          <a:xfrm>
            <a:off x="496656" y="357784"/>
            <a:ext cx="8985250" cy="838200"/>
          </a:xfrm>
        </p:spPr>
        <p:txBody>
          <a:bodyPr/>
          <a:lstStyle/>
          <a:p>
            <a:r>
              <a:rPr lang="en-US" sz="3600" i="1" dirty="0"/>
              <a:t>What is Leandro?</a:t>
            </a:r>
          </a:p>
        </p:txBody>
      </p:sp>
      <p:sp>
        <p:nvSpPr>
          <p:cNvPr id="3" name="Content Placeholder 2">
            <a:extLst>
              <a:ext uri="{FF2B5EF4-FFF2-40B4-BE49-F238E27FC236}">
                <a16:creationId xmlns:a16="http://schemas.microsoft.com/office/drawing/2014/main" id="{A478E65F-128E-47EF-A728-C05104FCA27A}"/>
              </a:ext>
            </a:extLst>
          </p:cNvPr>
          <p:cNvSpPr>
            <a:spLocks noGrp="1"/>
          </p:cNvSpPr>
          <p:nvPr>
            <p:ph idx="1"/>
          </p:nvPr>
        </p:nvSpPr>
        <p:spPr>
          <a:xfrm>
            <a:off x="457200" y="1443039"/>
            <a:ext cx="8437562" cy="3614736"/>
          </a:xfrm>
        </p:spPr>
        <p:txBody>
          <a:bodyPr>
            <a:normAutofit fontScale="25000" lnSpcReduction="20000"/>
          </a:bodyPr>
          <a:lstStyle/>
          <a:p>
            <a:pPr marL="1143000" indent="-1143000">
              <a:buFont typeface="+mj-lt"/>
              <a:buAutoNum type="alphaUcPeriod"/>
            </a:pPr>
            <a:r>
              <a:rPr lang="en-US" sz="11200" dirty="0">
                <a:latin typeface="Calibri" panose="020F0502020204030204" pitchFamily="34" charset="0"/>
                <a:cs typeface="Calibri" panose="020F0502020204030204" pitchFamily="34" charset="0"/>
              </a:rPr>
              <a:t>An education court case</a:t>
            </a:r>
          </a:p>
          <a:p>
            <a:pPr marL="1143000" indent="-1143000">
              <a:buFont typeface="+mj-lt"/>
              <a:buAutoNum type="alphaUcPeriod"/>
            </a:pPr>
            <a:r>
              <a:rPr lang="en-US" sz="11200" dirty="0">
                <a:latin typeface="Calibri" panose="020F0502020204030204" pitchFamily="34" charset="0"/>
                <a:cs typeface="Calibri" panose="020F0502020204030204" pitchFamily="34" charset="0"/>
              </a:rPr>
              <a:t>A Commission</a:t>
            </a:r>
          </a:p>
          <a:p>
            <a:pPr marL="1143000" indent="-1143000">
              <a:buFont typeface="+mj-lt"/>
              <a:buAutoNum type="alphaUcPeriod"/>
            </a:pPr>
            <a:r>
              <a:rPr lang="en-US" sz="11200" dirty="0">
                <a:latin typeface="Calibri" panose="020F0502020204030204" pitchFamily="34" charset="0"/>
                <a:cs typeface="Calibri" panose="020F0502020204030204" pitchFamily="34" charset="0"/>
              </a:rPr>
              <a:t>A family from Hoke County</a:t>
            </a:r>
          </a:p>
          <a:p>
            <a:pPr marL="1143000" indent="-1143000">
              <a:buFont typeface="+mj-lt"/>
              <a:buAutoNum type="alphaUcPeriod"/>
            </a:pPr>
            <a:r>
              <a:rPr lang="en-US" sz="11200" dirty="0">
                <a:latin typeface="Calibri" panose="020F0502020204030204" pitchFamily="34" charset="0"/>
                <a:cs typeface="Calibri" panose="020F0502020204030204" pitchFamily="34" charset="0"/>
              </a:rPr>
              <a:t>A potential game-changer for NC children</a:t>
            </a:r>
          </a:p>
          <a:p>
            <a:pPr marL="1143000" indent="-1143000">
              <a:buFont typeface="+mj-lt"/>
              <a:buAutoNum type="alphaUcPeriod"/>
            </a:pPr>
            <a:r>
              <a:rPr lang="en-US" sz="11200" dirty="0">
                <a:latin typeface="Calibri" panose="020F0502020204030204" pitchFamily="34" charset="0"/>
                <a:cs typeface="Calibri" panose="020F0502020204030204" pitchFamily="34" charset="0"/>
              </a:rPr>
              <a:t>All of the above</a:t>
            </a:r>
          </a:p>
          <a:p>
            <a:pPr marL="0" indent="0">
              <a:buNone/>
            </a:pPr>
            <a:br>
              <a:rPr lang="en-US" sz="7200" dirty="0">
                <a:latin typeface="Calibri" panose="020F0502020204030204" pitchFamily="34" charset="0"/>
                <a:cs typeface="Calibri" panose="020F0502020204030204" pitchFamily="34" charset="0"/>
              </a:rPr>
            </a:br>
            <a:endParaRPr lang="en-US" dirty="0"/>
          </a:p>
        </p:txBody>
      </p:sp>
    </p:spTree>
    <p:extLst>
      <p:ext uri="{BB962C8B-B14F-4D97-AF65-F5344CB8AC3E}">
        <p14:creationId xmlns:p14="http://schemas.microsoft.com/office/powerpoint/2010/main" val="649338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835256"/>
            <a:ext cx="8883650" cy="71145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Schools are starved of resources</a:t>
            </a:r>
          </a:p>
          <a:p>
            <a:pPr marL="457200" indent="-457200">
              <a:spcBef>
                <a:spcPts val="3000"/>
              </a:spcBef>
              <a:buFont typeface="+mj-lt"/>
              <a:buAutoNum type="arabicPeriod"/>
            </a:pPr>
            <a:endParaRPr lang="en-US" sz="3000" b="1" kern="0" dirty="0">
              <a:latin typeface="Calibri" panose="020F0502020204030204" pitchFamily="34" charset="0"/>
              <a:cs typeface="Calibri" panose="020F0502020204030204" pitchFamily="34" charset="0"/>
            </a:endParaRPr>
          </a:p>
        </p:txBody>
      </p:sp>
      <p:sp>
        <p:nvSpPr>
          <p:cNvPr id="7" name="Rectangle 31">
            <a:extLst>
              <a:ext uri="{FF2B5EF4-FFF2-40B4-BE49-F238E27FC236}">
                <a16:creationId xmlns:a16="http://schemas.microsoft.com/office/drawing/2014/main" id="{95A53655-BD43-4D5E-ADC7-B8E7B506A35C}"/>
              </a:ext>
            </a:extLst>
          </p:cNvPr>
          <p:cNvSpPr txBox="1">
            <a:spLocks noChangeArrowheads="1"/>
          </p:cNvSpPr>
          <p:nvPr/>
        </p:nvSpPr>
        <p:spPr bwMode="auto">
          <a:xfrm>
            <a:off x="1014112" y="1259814"/>
            <a:ext cx="6922313" cy="38490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lang="en-US" sz="2800" kern="0" dirty="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lang="en-US" sz="2800" kern="0" dirty="0">
                <a:solidFill>
                  <a:schemeClr val="bg2">
                    <a:lumMod val="10000"/>
                  </a:schemeClr>
                </a:solidFill>
                <a:latin typeface="+mn-lt"/>
                <a:ea typeface="+mn-ea"/>
                <a:cs typeface="+mn-cs"/>
              </a:defRPr>
            </a:lvl2pPr>
            <a:lvl3pPr marL="2278063" indent="11113" algn="l" rtl="0" eaLnBrk="1" fontAlgn="base" hangingPunct="1">
              <a:lnSpc>
                <a:spcPct val="90000"/>
              </a:lnSpc>
              <a:spcBef>
                <a:spcPct val="40000"/>
              </a:spcBef>
              <a:spcAft>
                <a:spcPct val="0"/>
              </a:spcAft>
              <a:buClr>
                <a:srgbClr val="0B1F65"/>
              </a:buClr>
              <a:buFont typeface="Webdings" pitchFamily="18" charset="2"/>
              <a:defRPr lang="en-US" sz="2800" kern="0" dirty="0">
                <a:solidFill>
                  <a:schemeClr val="bg2">
                    <a:lumMod val="10000"/>
                  </a:schemeClr>
                </a:solidFill>
                <a:latin typeface="+mn-lt"/>
                <a:ea typeface="+mn-ea"/>
                <a:cs typeface="+mn-cs"/>
              </a:defRPr>
            </a:lvl3pPr>
            <a:lvl4pPr marL="2403475" algn="l" rtl="0" eaLnBrk="1" fontAlgn="base" hangingPunct="1">
              <a:lnSpc>
                <a:spcPct val="90000"/>
              </a:lnSpc>
              <a:spcBef>
                <a:spcPct val="40000"/>
              </a:spcBef>
              <a:spcAft>
                <a:spcPct val="0"/>
              </a:spcAft>
              <a:buClr>
                <a:srgbClr val="0B1F65"/>
              </a:buClr>
              <a:defRPr lang="en-US" sz="1600" kern="1200" dirty="0">
                <a:solidFill>
                  <a:schemeClr val="bg2">
                    <a:lumMod val="10000"/>
                  </a:schemeClr>
                </a:solidFill>
                <a:latin typeface="+mn-lt"/>
                <a:ea typeface="+mn-ea"/>
                <a:cs typeface="+mn-cs"/>
              </a:defRPr>
            </a:lvl4pPr>
            <a:lvl5pPr marL="2517775" algn="l" rtl="0" eaLnBrk="1" fontAlgn="base" hangingPunct="1">
              <a:lnSpc>
                <a:spcPct val="90000"/>
              </a:lnSpc>
              <a:spcBef>
                <a:spcPct val="0"/>
              </a:spcBef>
              <a:spcAft>
                <a:spcPct val="40000"/>
              </a:spcAft>
              <a:buClr>
                <a:schemeClr val="tx1"/>
              </a:buClr>
              <a:buSzPct val="40000"/>
              <a:buFont typeface="Arial" charset="0"/>
              <a:defRPr lang="en-US" sz="1600" kern="1200" dirty="0">
                <a:solidFill>
                  <a:schemeClr val="bg2">
                    <a:lumMod val="10000"/>
                  </a:schemeClr>
                </a:solidFill>
                <a:latin typeface="+mn-lt"/>
                <a:ea typeface="+mn-ea"/>
                <a:cs typeface="+mn-cs"/>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buNone/>
            </a:pPr>
            <a:r>
              <a:rPr lang="en-US" sz="2400" b="1" dirty="0">
                <a:solidFill>
                  <a:srgbClr val="002060"/>
                </a:solidFill>
                <a:latin typeface="Calibri" panose="020F0502020204030204" pitchFamily="34" charset="0"/>
                <a:cs typeface="Calibri" panose="020F0502020204030204" pitchFamily="34" charset="0"/>
              </a:rPr>
              <a:t>Compared to 08-09, state is providing:</a:t>
            </a:r>
          </a:p>
          <a:p>
            <a:pPr marL="447675" lvl="2" indent="0"/>
            <a:endParaRPr lang="en-US" dirty="0"/>
          </a:p>
        </p:txBody>
      </p:sp>
      <p:sp>
        <p:nvSpPr>
          <p:cNvPr id="9" name="Rectangle 31"/>
          <p:cNvSpPr txBox="1">
            <a:spLocks noChangeArrowheads="1"/>
          </p:cNvSpPr>
          <p:nvPr/>
        </p:nvSpPr>
        <p:spPr bwMode="auto">
          <a:xfrm>
            <a:off x="1014112" y="1695967"/>
            <a:ext cx="8536288" cy="71145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1.1% </a:t>
            </a:r>
            <a:r>
              <a:rPr lang="en-US" sz="2400" kern="0" dirty="0">
                <a:latin typeface="Calibri" panose="020F0502020204030204" pitchFamily="34" charset="0"/>
                <a:cs typeface="Calibri" panose="020F0502020204030204" pitchFamily="34" charset="0"/>
              </a:rPr>
              <a:t>fewer</a:t>
            </a:r>
            <a:r>
              <a:rPr lang="en-US" sz="2400" b="1" kern="0" dirty="0">
                <a:latin typeface="Calibri" panose="020F0502020204030204" pitchFamily="34" charset="0"/>
                <a:cs typeface="Calibri" panose="020F0502020204030204" pitchFamily="34" charset="0"/>
              </a:rPr>
              <a:t> teachers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9.1% </a:t>
            </a:r>
            <a:r>
              <a:rPr lang="en-US" sz="2400" kern="0" dirty="0">
                <a:latin typeface="Calibri" panose="020F0502020204030204" pitchFamily="34" charset="0"/>
                <a:cs typeface="Calibri" panose="020F0502020204030204" pitchFamily="34" charset="0"/>
              </a:rPr>
              <a:t>fewer</a:t>
            </a:r>
            <a:r>
              <a:rPr lang="en-US" sz="2400" b="1" kern="0" dirty="0">
                <a:latin typeface="Calibri" panose="020F0502020204030204" pitchFamily="34" charset="0"/>
                <a:cs typeface="Calibri" panose="020F0502020204030204" pitchFamily="34" charset="0"/>
              </a:rPr>
              <a:t> instructional support personnel</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7.7% </a:t>
            </a:r>
            <a:r>
              <a:rPr lang="en-US" sz="2400" kern="0" dirty="0">
                <a:latin typeface="Calibri" panose="020F0502020204030204" pitchFamily="34" charset="0"/>
                <a:cs typeface="Calibri" panose="020F0502020204030204" pitchFamily="34" charset="0"/>
              </a:rPr>
              <a:t>fewer</a:t>
            </a:r>
            <a:r>
              <a:rPr lang="en-US" sz="2400" b="1" kern="0" dirty="0">
                <a:latin typeface="Calibri" panose="020F0502020204030204" pitchFamily="34" charset="0"/>
                <a:cs typeface="Calibri" panose="020F0502020204030204" pitchFamily="34" charset="0"/>
              </a:rPr>
              <a:t> principals &amp; assistant principals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35.6% </a:t>
            </a:r>
            <a:r>
              <a:rPr lang="en-US" sz="2400" kern="0" dirty="0">
                <a:latin typeface="Calibri" panose="020F0502020204030204" pitchFamily="34" charset="0"/>
                <a:cs typeface="Calibri" panose="020F0502020204030204" pitchFamily="34" charset="0"/>
              </a:rPr>
              <a:t>fewer</a:t>
            </a:r>
            <a:r>
              <a:rPr lang="en-US" sz="2400" b="1" kern="0" dirty="0">
                <a:latin typeface="Calibri" panose="020F0502020204030204" pitchFamily="34" charset="0"/>
                <a:cs typeface="Calibri" panose="020F0502020204030204" pitchFamily="34" charset="0"/>
              </a:rPr>
              <a:t> teacher assistants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40.0% </a:t>
            </a:r>
            <a:r>
              <a:rPr lang="en-US" sz="2400" kern="0" dirty="0">
                <a:latin typeface="Calibri" panose="020F0502020204030204" pitchFamily="34" charset="0"/>
                <a:cs typeface="Calibri" panose="020F0502020204030204" pitchFamily="34" charset="0"/>
              </a:rPr>
              <a:t>less for </a:t>
            </a:r>
            <a:r>
              <a:rPr lang="en-US" sz="2400" b="1" kern="0" dirty="0">
                <a:latin typeface="Calibri" panose="020F0502020204030204" pitchFamily="34" charset="0"/>
                <a:cs typeface="Calibri" panose="020F0502020204030204" pitchFamily="34" charset="0"/>
              </a:rPr>
              <a:t>central offices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17.1% </a:t>
            </a:r>
            <a:r>
              <a:rPr lang="en-US" sz="2400" kern="0" dirty="0">
                <a:latin typeface="Calibri" panose="020F0502020204030204" pitchFamily="34" charset="0"/>
                <a:cs typeface="Calibri" panose="020F0502020204030204" pitchFamily="34" charset="0"/>
              </a:rPr>
              <a:t>less for </a:t>
            </a:r>
            <a:r>
              <a:rPr lang="en-US" sz="2400" b="1" kern="0" dirty="0">
                <a:latin typeface="Calibri" panose="020F0502020204030204" pitchFamily="34" charset="0"/>
                <a:cs typeface="Calibri" panose="020F0502020204030204" pitchFamily="34" charset="0"/>
              </a:rPr>
              <a:t>non-instructional support (janitors, clerical, subs)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56.5% </a:t>
            </a:r>
            <a:r>
              <a:rPr lang="en-US" sz="2400" kern="0" dirty="0">
                <a:latin typeface="Calibri" panose="020F0502020204030204" pitchFamily="34" charset="0"/>
                <a:cs typeface="Calibri" panose="020F0502020204030204" pitchFamily="34" charset="0"/>
              </a:rPr>
              <a:t>less for </a:t>
            </a:r>
            <a:r>
              <a:rPr lang="en-US" sz="2400" b="1" kern="0" dirty="0">
                <a:latin typeface="Calibri" panose="020F0502020204030204" pitchFamily="34" charset="0"/>
                <a:cs typeface="Calibri" panose="020F0502020204030204" pitchFamily="34" charset="0"/>
              </a:rPr>
              <a:t>textbooks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55.9% </a:t>
            </a:r>
            <a:r>
              <a:rPr lang="en-US" sz="2400" kern="0" dirty="0">
                <a:latin typeface="Calibri" panose="020F0502020204030204" pitchFamily="34" charset="0"/>
                <a:cs typeface="Calibri" panose="020F0502020204030204" pitchFamily="34" charset="0"/>
              </a:rPr>
              <a:t>less for </a:t>
            </a:r>
            <a:r>
              <a:rPr lang="en-US" sz="2400" b="1" kern="0" dirty="0">
                <a:latin typeface="Calibri" panose="020F0502020204030204" pitchFamily="34" charset="0"/>
                <a:cs typeface="Calibri" panose="020F0502020204030204" pitchFamily="34" charset="0"/>
              </a:rPr>
              <a:t>supplies and materials</a:t>
            </a:r>
          </a:p>
          <a:p>
            <a:pPr marL="401638" indent="-401638">
              <a:spcBef>
                <a:spcPts val="600"/>
              </a:spcBef>
            </a:pPr>
            <a:r>
              <a:rPr lang="en-US" sz="2400" b="1" kern="0" dirty="0">
                <a:solidFill>
                  <a:srgbClr val="FF0000"/>
                </a:solidFill>
                <a:latin typeface="Calibri" panose="020F0502020204030204" pitchFamily="34" charset="0"/>
                <a:cs typeface="Calibri" panose="020F0502020204030204" pitchFamily="34" charset="0"/>
              </a:rPr>
              <a:t>Eliminated </a:t>
            </a:r>
            <a:r>
              <a:rPr lang="en-US" sz="2400" kern="0" dirty="0">
                <a:latin typeface="Calibri" panose="020F0502020204030204" pitchFamily="34" charset="0"/>
                <a:cs typeface="Calibri" panose="020F0502020204030204" pitchFamily="34" charset="0"/>
              </a:rPr>
              <a:t>funding fo</a:t>
            </a:r>
            <a:r>
              <a:rPr lang="en-US" sz="2400" b="1" kern="0" dirty="0">
                <a:latin typeface="Calibri" panose="020F0502020204030204" pitchFamily="34" charset="0"/>
                <a:cs typeface="Calibri" panose="020F0502020204030204" pitchFamily="34" charset="0"/>
              </a:rPr>
              <a:t>r professional development and</a:t>
            </a:r>
            <a:r>
              <a:rPr lang="en-US" sz="2400" kern="0" dirty="0">
                <a:latin typeface="Calibri" panose="020F0502020204030204" pitchFamily="34" charset="0"/>
                <a:cs typeface="Calibri" panose="020F0502020204030204" pitchFamily="34" charset="0"/>
              </a:rPr>
              <a:t> </a:t>
            </a:r>
            <a:r>
              <a:rPr lang="en-US" sz="2400" b="1" kern="0" dirty="0">
                <a:latin typeface="Calibri" panose="020F0502020204030204" pitchFamily="34" charset="0"/>
                <a:cs typeface="Calibri" panose="020F0502020204030204" pitchFamily="34" charset="0"/>
              </a:rPr>
              <a:t>mentors</a:t>
            </a:r>
            <a:endParaRPr lang="en-US" sz="2400" kern="0" dirty="0">
              <a:latin typeface="Calibri" panose="020F0502020204030204" pitchFamily="34" charset="0"/>
              <a:cs typeface="Calibri" panose="020F0502020204030204" pitchFamily="34" charset="0"/>
            </a:endParaRPr>
          </a:p>
          <a:p>
            <a:pPr marL="401638" indent="-401638">
              <a:spcBef>
                <a:spcPts val="1800"/>
              </a:spcBef>
            </a:pPr>
            <a:endParaRPr lang="en-US" sz="2400" b="1"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3841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67875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buNone/>
            </a:pPr>
            <a:r>
              <a:rPr lang="en-US" sz="2400" b="1" dirty="0">
                <a:latin typeface="+mj-lt"/>
                <a:cs typeface="Calibri" panose="020F0502020204030204" pitchFamily="34" charset="0"/>
              </a:rPr>
              <a:t>Student Achievement Since the 1997 </a:t>
            </a:r>
            <a:r>
              <a:rPr lang="en-US" sz="2400" b="1" i="1" dirty="0">
                <a:latin typeface="+mj-lt"/>
                <a:cs typeface="Calibri" panose="020F0502020204030204" pitchFamily="34" charset="0"/>
              </a:rPr>
              <a:t>Leandro</a:t>
            </a:r>
            <a:r>
              <a:rPr lang="en-US" sz="2400" b="1" dirty="0">
                <a:latin typeface="+mj-lt"/>
                <a:cs typeface="Calibri" panose="020F0502020204030204" pitchFamily="34" charset="0"/>
              </a:rPr>
              <a:t> Decision</a:t>
            </a:r>
            <a:endParaRPr lang="en-US" sz="2400" dirty="0">
              <a:latin typeface="+mj-lt"/>
              <a:cs typeface="Calibri" panose="020F0502020204030204" pitchFamily="34" charset="0"/>
            </a:endParaRPr>
          </a:p>
          <a:p>
            <a:pPr lvl="0"/>
            <a:r>
              <a:rPr lang="en-US" sz="2000" dirty="0">
                <a:latin typeface="Calibri" panose="020F0502020204030204" pitchFamily="34" charset="0"/>
                <a:cs typeface="Calibri" panose="020F0502020204030204" pitchFamily="34" charset="0"/>
              </a:rPr>
              <a:t>There has been almost no progress in </a:t>
            </a:r>
            <a:r>
              <a:rPr lang="en-US" sz="2000" b="1" dirty="0">
                <a:latin typeface="Calibri" panose="020F0502020204030204" pitchFamily="34" charset="0"/>
                <a:cs typeface="Calibri" panose="020F0502020204030204" pitchFamily="34" charset="0"/>
              </a:rPr>
              <a:t>End-of-Grade (EOG) tests </a:t>
            </a:r>
            <a:r>
              <a:rPr lang="en-US" sz="2000" dirty="0">
                <a:latin typeface="Calibri" panose="020F0502020204030204" pitchFamily="34" charset="0"/>
                <a:cs typeface="Calibri" panose="020F0502020204030204" pitchFamily="34" charset="0"/>
              </a:rPr>
              <a:t>with only about one-third of students in grades 3-8 reaching proficiency in both math and reading. Opportunity gaps for Black and Latinx students narrowed in the 1993 to 2005 period but have increased in recent years.</a:t>
            </a:r>
          </a:p>
          <a:p>
            <a:pPr lvl="0"/>
            <a:r>
              <a:rPr lang="en-US" sz="2000" b="1" dirty="0">
                <a:latin typeface="Calibri" panose="020F0502020204030204" pitchFamily="34" charset="0"/>
                <a:cs typeface="Calibri" panose="020F0502020204030204" pitchFamily="34" charset="0"/>
              </a:rPr>
              <a:t>NAEP results </a:t>
            </a:r>
            <a:r>
              <a:rPr lang="en-US" sz="2000" dirty="0">
                <a:latin typeface="Calibri" panose="020F0502020204030204" pitchFamily="34" charset="0"/>
                <a:cs typeface="Calibri" panose="020F0502020204030204" pitchFamily="34" charset="0"/>
              </a:rPr>
              <a:t>similarly show a lack of progress in improving achievement and in closing racial opportunity gaps.</a:t>
            </a:r>
          </a:p>
          <a:p>
            <a:pPr lvl="0"/>
            <a:r>
              <a:rPr lang="en-US" sz="2000" dirty="0">
                <a:latin typeface="Calibri" panose="020F0502020204030204" pitchFamily="34" charset="0"/>
                <a:cs typeface="Calibri" panose="020F0502020204030204" pitchFamily="34" charset="0"/>
              </a:rPr>
              <a:t>Graduation rates have increased from 70% in 2008 to 86% in 2018, however, </a:t>
            </a:r>
            <a:r>
              <a:rPr lang="en-US" sz="2000" b="1" dirty="0">
                <a:latin typeface="Calibri" panose="020F0502020204030204" pitchFamily="34" charset="0"/>
                <a:cs typeface="Calibri" panose="020F0502020204030204" pitchFamily="34" charset="0"/>
              </a:rPr>
              <a:t>college completion rates show that few students are prepared for postsecondary education or the workforce.</a:t>
            </a:r>
          </a:p>
          <a:p>
            <a:pPr lvl="0"/>
            <a:endParaRPr lang="en-US" sz="2000" dirty="0">
              <a:latin typeface="Calibri" panose="020F0502020204030204" pitchFamily="34" charset="0"/>
              <a:cs typeface="Calibri" panose="020F0502020204030204" pitchFamily="34" charset="0"/>
            </a:endParaRPr>
          </a:p>
          <a:p>
            <a:pPr marL="0" indent="0">
              <a:spcBef>
                <a:spcPts val="3000"/>
              </a:spcBef>
              <a:buNone/>
            </a:pPr>
            <a:endParaRPr lang="en-US" sz="3000" b="1" kern="0" dirty="0">
              <a:latin typeface="Calibri" panose="020F0502020204030204" pitchFamily="34" charset="0"/>
              <a:cs typeface="Calibri" panose="020F0502020204030204" pitchFamily="34" charset="0"/>
            </a:endParaRPr>
          </a:p>
          <a:p>
            <a:pPr marL="344488" indent="-344488">
              <a:spcBef>
                <a:spcPts val="1200"/>
              </a:spcBef>
            </a:pPr>
            <a:endParaRPr lang="en-US" sz="2400" kern="0"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8117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4" name="Rectangle 42"/>
          <p:cNvSpPr>
            <a:spLocks noGrp="1" noChangeArrowheads="1"/>
          </p:cNvSpPr>
          <p:nvPr>
            <p:ph type="ctrTitle"/>
          </p:nvPr>
        </p:nvSpPr>
        <p:spPr>
          <a:xfrm>
            <a:off x="1752600" y="1453734"/>
            <a:ext cx="7648892" cy="1143000"/>
          </a:xfrm>
        </p:spPr>
        <p:txBody>
          <a:bodyPr/>
          <a:lstStyle/>
          <a:p>
            <a:pPr>
              <a:tabLst>
                <a:tab pos="7315200" algn="r"/>
              </a:tabLst>
            </a:pPr>
            <a:r>
              <a:rPr lang="en-US" sz="3600" dirty="0">
                <a:solidFill>
                  <a:srgbClr val="002060"/>
                </a:solidFill>
                <a:latin typeface="Calibri" panose="020F0502020204030204" pitchFamily="34" charset="0"/>
                <a:cs typeface="Calibri" panose="020F0502020204030204" pitchFamily="34" charset="0"/>
              </a:rPr>
              <a:t>Now what?</a:t>
            </a:r>
          </a:p>
        </p:txBody>
      </p:sp>
    </p:spTree>
    <p:extLst>
      <p:ext uri="{BB962C8B-B14F-4D97-AF65-F5344CB8AC3E}">
        <p14:creationId xmlns:p14="http://schemas.microsoft.com/office/powerpoint/2010/main" val="3171952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 Report Summary</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7035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2800" b="1" dirty="0"/>
              <a:t>This time is different - and historic</a:t>
            </a:r>
            <a:endParaRPr lang="en-US" sz="2400" kern="0" dirty="0">
              <a:latin typeface="Calibri" panose="020F0502020204030204" pitchFamily="34" charset="0"/>
              <a:cs typeface="Calibri" panose="020F0502020204030204" pitchFamily="34" charset="0"/>
            </a:endParaRPr>
          </a:p>
          <a:p>
            <a:pPr marL="344488" indent="-344488">
              <a:spcBef>
                <a:spcPts val="1200"/>
              </a:spcBef>
            </a:pPr>
            <a:r>
              <a:rPr lang="en-US" sz="2400" kern="0" dirty="0">
                <a:latin typeface="Calibri" panose="020F0502020204030204" pitchFamily="34" charset="0"/>
                <a:cs typeface="Calibri" panose="020F0502020204030204" pitchFamily="34" charset="0"/>
              </a:rPr>
              <a:t>WestEd Report</a:t>
            </a:r>
          </a:p>
          <a:p>
            <a:pPr marL="344488" indent="-344488">
              <a:spcBef>
                <a:spcPts val="1200"/>
              </a:spcBef>
            </a:pPr>
            <a:r>
              <a:rPr lang="en-US" sz="2400" kern="0" dirty="0">
                <a:latin typeface="Calibri" panose="020F0502020204030204" pitchFamily="34" charset="0"/>
                <a:cs typeface="Calibri" panose="020F0502020204030204" pitchFamily="34" charset="0"/>
              </a:rPr>
              <a:t>Governor’s Commission on Access to Sound, Basic Education</a:t>
            </a:r>
          </a:p>
          <a:p>
            <a:pPr marL="344488" indent="-344488">
              <a:spcBef>
                <a:spcPts val="1200"/>
              </a:spcBef>
            </a:pPr>
            <a:r>
              <a:rPr lang="en-US" sz="2400" kern="0" dirty="0">
                <a:latin typeface="Calibri" panose="020F0502020204030204" pitchFamily="34" charset="0"/>
                <a:cs typeface="Calibri" panose="020F0502020204030204" pitchFamily="34" charset="0"/>
              </a:rPr>
              <a:t>Consent Order Signed and Issued by Judge Lee on Jan 21</a:t>
            </a:r>
          </a:p>
          <a:p>
            <a:pPr marL="344488" indent="-344488">
              <a:spcBef>
                <a:spcPts val="1200"/>
              </a:spcBef>
            </a:pPr>
            <a:r>
              <a:rPr lang="en-US" sz="2400" b="1" kern="0" dirty="0">
                <a:latin typeface="Calibri" panose="020F0502020204030204" pitchFamily="34" charset="0"/>
                <a:cs typeface="Calibri" panose="020F0502020204030204" pitchFamily="34" charset="0"/>
              </a:rPr>
              <a:t>For the first time the State of NC agrees in a legal settlement that it is not meeting its constitutional obligation </a:t>
            </a:r>
            <a:r>
              <a:rPr lang="en-US" sz="2400" kern="0" dirty="0">
                <a:latin typeface="Calibri" panose="020F0502020204030204" pitchFamily="34" charset="0"/>
                <a:cs typeface="Calibri" panose="020F0502020204030204" pitchFamily="34" charset="0"/>
              </a:rPr>
              <a:t>to provide every child in NC access to a sound, basic education and commits to an action plan</a:t>
            </a:r>
            <a:endParaRPr lang="en-US" sz="2400" kern="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8235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kern="0" dirty="0">
                <a:solidFill>
                  <a:srgbClr val="002060"/>
                </a:solidFill>
                <a:latin typeface="Calibri" panose="020F0502020204030204" pitchFamily="34" charset="0"/>
                <a:cs typeface="Calibri" panose="020F0502020204030204" pitchFamily="34" charset="0"/>
              </a:rPr>
              <a:t>What’s Next?</a:t>
            </a: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67875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mj-lt"/>
                <a:cs typeface="Calibri" panose="020F0502020204030204" pitchFamily="34" charset="0"/>
              </a:rPr>
              <a:t>A new approach is needed</a:t>
            </a:r>
          </a:p>
          <a:p>
            <a:pPr marL="344488" indent="-344488">
              <a:spcBef>
                <a:spcPts val="1200"/>
              </a:spcBef>
            </a:pPr>
            <a:r>
              <a:rPr lang="en-US" sz="2000" kern="0" dirty="0">
                <a:latin typeface="Calibri" panose="020F0502020204030204" pitchFamily="34" charset="0"/>
                <a:cs typeface="Calibri" panose="020F0502020204030204" pitchFamily="34" charset="0"/>
              </a:rPr>
              <a:t>NC has </a:t>
            </a:r>
            <a:r>
              <a:rPr lang="en-US" sz="2000" b="1" kern="0" dirty="0">
                <a:latin typeface="Calibri" panose="020F0502020204030204" pitchFamily="34" charset="0"/>
                <a:cs typeface="Calibri" panose="020F0502020204030204" pitchFamily="34" charset="0"/>
              </a:rPr>
              <a:t>never</a:t>
            </a:r>
            <a:r>
              <a:rPr lang="en-US" sz="2000" kern="0" dirty="0">
                <a:latin typeface="Calibri" panose="020F0502020204030204" pitchFamily="34" charset="0"/>
                <a:cs typeface="Calibri" panose="020F0502020204030204" pitchFamily="34" charset="0"/>
              </a:rPr>
              <a:t> met its constitutional responsibility to children.</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Some progress was made through the early 2000s.</a:t>
            </a:r>
          </a:p>
          <a:p>
            <a:pPr marL="344488" indent="-344488">
              <a:spcBef>
                <a:spcPts val="1200"/>
              </a:spcBef>
            </a:pPr>
            <a:r>
              <a:rPr lang="en-US" sz="2000" dirty="0">
                <a:latin typeface="Calibri" panose="020F0502020204030204" pitchFamily="34" charset="0"/>
                <a:cs typeface="Calibri" panose="020F0502020204030204" pitchFamily="34" charset="0"/>
              </a:rPr>
              <a:t>In the last two decades, school enrollment has grown by about 25% and the share of children with higher needs (economically-disadvantaged, English learners, etc.) has increased 88% in last 15 years --- yet North Carolina’s per-pupil spending has declined about 6% since 2009-10 and is the sixth-lowest in the nation.</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According to WestEd Report the past decade has left our state </a:t>
            </a:r>
            <a:r>
              <a:rPr lang="en-US" sz="2000" b="1" kern="0" dirty="0">
                <a:solidFill>
                  <a:schemeClr val="tx1"/>
                </a:solidFill>
                <a:latin typeface="Calibri" panose="020F0502020204030204" pitchFamily="34" charset="0"/>
                <a:cs typeface="Calibri" panose="020F0502020204030204" pitchFamily="34" charset="0"/>
              </a:rPr>
              <a:t>“further away from meeting its constitutional obligation to provide every child with the opportunity for a sound basic education than it was when the Supreme Court of North Carolina issued the Leandro decision more than 20 years ago.”</a:t>
            </a:r>
          </a:p>
          <a:p>
            <a:pPr marL="344488" indent="-231775">
              <a:spcBef>
                <a:spcPts val="1200"/>
              </a:spcBef>
            </a:pPr>
            <a:endParaRPr lang="en-US" sz="2000" kern="0" dirty="0">
              <a:solidFill>
                <a:srgbClr val="C00000"/>
              </a:solidFill>
              <a:latin typeface="Calibri" panose="020F0502020204030204" pitchFamily="34" charset="0"/>
              <a:cs typeface="Calibri" panose="020F0502020204030204" pitchFamily="34" charset="0"/>
            </a:endParaRPr>
          </a:p>
          <a:p>
            <a:pPr marL="457200" indent="-457200">
              <a:spcBef>
                <a:spcPts val="3000"/>
              </a:spcBef>
              <a:buFont typeface="+mj-lt"/>
              <a:buAutoNum type="arabicPeriod"/>
            </a:pPr>
            <a:endParaRPr lang="en-US" sz="3000" b="1"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97915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4" name="Rectangle 42"/>
          <p:cNvSpPr>
            <a:spLocks noGrp="1" noChangeArrowheads="1"/>
          </p:cNvSpPr>
          <p:nvPr>
            <p:ph type="ctrTitle"/>
          </p:nvPr>
        </p:nvSpPr>
        <p:spPr>
          <a:xfrm>
            <a:off x="1752600" y="1748024"/>
            <a:ext cx="7648892" cy="1143000"/>
          </a:xfrm>
        </p:spPr>
        <p:txBody>
          <a:bodyPr/>
          <a:lstStyle/>
          <a:p>
            <a:pPr>
              <a:tabLst>
                <a:tab pos="7315200" algn="r"/>
              </a:tabLst>
            </a:pPr>
            <a:r>
              <a:rPr lang="en-US" sz="3600" dirty="0">
                <a:solidFill>
                  <a:srgbClr val="002060"/>
                </a:solidFill>
                <a:latin typeface="Calibri" panose="020F0502020204030204" pitchFamily="34" charset="0"/>
                <a:cs typeface="Calibri" panose="020F0502020204030204" pitchFamily="34" charset="0"/>
              </a:rPr>
              <a:t>Leandro Consent Order Elements</a:t>
            </a:r>
          </a:p>
        </p:txBody>
      </p:sp>
    </p:spTree>
    <p:extLst>
      <p:ext uri="{BB962C8B-B14F-4D97-AF65-F5344CB8AC3E}">
        <p14:creationId xmlns:p14="http://schemas.microsoft.com/office/powerpoint/2010/main" val="3671239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kern="0" dirty="0">
                <a:solidFill>
                  <a:srgbClr val="002060"/>
                </a:solidFill>
                <a:latin typeface="Calibri" panose="020F0502020204030204" pitchFamily="34" charset="0"/>
                <a:cs typeface="Calibri" panose="020F0502020204030204" pitchFamily="34" charset="0"/>
              </a:rPr>
              <a:t>Consent Order Elements</a:t>
            </a: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2749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lvl="0"/>
            <a:endParaRPr lang="en-US" dirty="0"/>
          </a:p>
          <a:p>
            <a:pPr marL="457200" lvl="0" indent="-457200">
              <a:buAutoNum type="arabicPeriod"/>
            </a:pPr>
            <a:r>
              <a:rPr lang="en-US" sz="2400" dirty="0"/>
              <a:t>A system of teacher development and recruitment that ensures </a:t>
            </a:r>
            <a:r>
              <a:rPr lang="en-US" sz="2400" b="1" dirty="0"/>
              <a:t>each classroom is staffed with a high-quality teacher</a:t>
            </a:r>
            <a:r>
              <a:rPr lang="en-US" sz="2400" dirty="0"/>
              <a:t> who is supported with early and ongoing professional learning and provided competitive pay.</a:t>
            </a:r>
          </a:p>
          <a:p>
            <a:pPr marL="457200" lvl="0" indent="-457200">
              <a:buAutoNum type="arabicPeriod"/>
            </a:pPr>
            <a:r>
              <a:rPr lang="en-US" sz="2400" dirty="0"/>
              <a:t>A system of principal development and recruitment that ensures </a:t>
            </a:r>
            <a:r>
              <a:rPr lang="en-US" sz="2400" b="1" dirty="0"/>
              <a:t>each school is led by a high-quality principal</a:t>
            </a:r>
            <a:r>
              <a:rPr lang="en-US" sz="2400" dirty="0"/>
              <a:t> who is supported with early and ongoing professional learning and provided competitive pay.</a:t>
            </a:r>
          </a:p>
        </p:txBody>
      </p:sp>
    </p:spTree>
    <p:extLst>
      <p:ext uri="{BB962C8B-B14F-4D97-AF65-F5344CB8AC3E}">
        <p14:creationId xmlns:p14="http://schemas.microsoft.com/office/powerpoint/2010/main" val="2933711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kern="0" dirty="0">
                <a:solidFill>
                  <a:srgbClr val="002060"/>
                </a:solidFill>
                <a:latin typeface="Calibri" panose="020F0502020204030204" pitchFamily="34" charset="0"/>
                <a:cs typeface="Calibri" panose="020F0502020204030204" pitchFamily="34" charset="0"/>
              </a:rPr>
              <a:t>Consent Order Elements</a:t>
            </a: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2749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lvl="0" indent="0">
              <a:buNone/>
            </a:pPr>
            <a:endParaRPr lang="en-US" sz="2400" dirty="0"/>
          </a:p>
          <a:p>
            <a:pPr marL="457200" lvl="0" indent="-457200">
              <a:buAutoNum type="arabicPeriod" startAt="3"/>
            </a:pPr>
            <a:r>
              <a:rPr lang="en-US" sz="2400" dirty="0"/>
              <a:t>A finance system that provides </a:t>
            </a:r>
            <a:r>
              <a:rPr lang="en-US" sz="2400" b="1" dirty="0"/>
              <a:t>adequate, equitable, and predictable funding</a:t>
            </a:r>
            <a:r>
              <a:rPr lang="en-US" sz="2400" dirty="0"/>
              <a:t> to school districts and, importantly, adequate resources to address the needs of all North Carolina schools and students, especially at-risk-students as defined by the Leandro decisions.</a:t>
            </a:r>
          </a:p>
          <a:p>
            <a:pPr marL="457200" lvl="0" indent="-457200">
              <a:buAutoNum type="arabicPeriod" startAt="3"/>
            </a:pPr>
            <a:r>
              <a:rPr lang="en-US" sz="2400" dirty="0"/>
              <a:t>An assessment and accountability system that reliably assess </a:t>
            </a:r>
            <a:r>
              <a:rPr lang="en-US" sz="2400" b="1" dirty="0"/>
              <a:t>multiple measures of student performance against the Leandro standard</a:t>
            </a:r>
            <a:r>
              <a:rPr lang="en-US" sz="2400" dirty="0"/>
              <a:t> and provides accountability consistent with the Leandro standard.</a:t>
            </a:r>
          </a:p>
        </p:txBody>
      </p:sp>
    </p:spTree>
    <p:extLst>
      <p:ext uri="{BB962C8B-B14F-4D97-AF65-F5344CB8AC3E}">
        <p14:creationId xmlns:p14="http://schemas.microsoft.com/office/powerpoint/2010/main" val="1975544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kern="0" dirty="0">
                <a:solidFill>
                  <a:srgbClr val="002060"/>
                </a:solidFill>
                <a:latin typeface="Calibri" panose="020F0502020204030204" pitchFamily="34" charset="0"/>
                <a:cs typeface="Calibri" panose="020F0502020204030204" pitchFamily="34" charset="0"/>
              </a:rPr>
              <a:t>Consent Order Elements</a:t>
            </a: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2749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lvl="0" indent="0">
              <a:buNone/>
            </a:pPr>
            <a:endParaRPr lang="en-US" sz="2400" dirty="0"/>
          </a:p>
          <a:p>
            <a:pPr marL="457200" lvl="0" indent="-457200">
              <a:buAutoNum type="arabicPeriod" startAt="5"/>
            </a:pPr>
            <a:r>
              <a:rPr lang="en-US" sz="2400" dirty="0"/>
              <a:t>An assistance and turnaround function that provides </a:t>
            </a:r>
            <a:r>
              <a:rPr lang="en-US" sz="2400" b="1" dirty="0"/>
              <a:t>necessary support to low-performing schools and districts.</a:t>
            </a:r>
          </a:p>
          <a:p>
            <a:pPr marL="457200" lvl="0" indent="-457200">
              <a:buAutoNum type="arabicPeriod" startAt="5"/>
            </a:pPr>
            <a:r>
              <a:rPr lang="en-US" sz="2400" dirty="0"/>
              <a:t>A system of early education that provides </a:t>
            </a:r>
            <a:r>
              <a:rPr lang="en-US" sz="2400" b="1" dirty="0"/>
              <a:t>access to high-quality pre-kindergarten and other early childhood learning opportunities</a:t>
            </a:r>
            <a:r>
              <a:rPr lang="en-US" sz="2400" dirty="0"/>
              <a:t> to ensure that all students at-risk of educational failure, regardless of where they live in the State, enter kindergarten on track for school success.</a:t>
            </a:r>
          </a:p>
        </p:txBody>
      </p:sp>
    </p:spTree>
    <p:extLst>
      <p:ext uri="{BB962C8B-B14F-4D97-AF65-F5344CB8AC3E}">
        <p14:creationId xmlns:p14="http://schemas.microsoft.com/office/powerpoint/2010/main" val="3543078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kern="0" dirty="0">
                <a:solidFill>
                  <a:srgbClr val="002060"/>
                </a:solidFill>
                <a:latin typeface="Calibri" panose="020F0502020204030204" pitchFamily="34" charset="0"/>
                <a:cs typeface="Calibri" panose="020F0502020204030204" pitchFamily="34" charset="0"/>
              </a:rPr>
              <a:t>Consent Order Elements</a:t>
            </a: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2749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lvl="0" indent="0">
              <a:buNone/>
            </a:pPr>
            <a:endParaRPr lang="en-US" sz="2400" dirty="0"/>
          </a:p>
          <a:p>
            <a:pPr marL="457200" lvl="0" indent="-457200">
              <a:buAutoNum type="arabicPeriod" startAt="7"/>
            </a:pPr>
            <a:r>
              <a:rPr lang="en-US" sz="2400" dirty="0"/>
              <a:t>An </a:t>
            </a:r>
            <a:r>
              <a:rPr lang="en-US" sz="2400" b="1" dirty="0"/>
              <a:t>alignment of high school to postsecondary and career expectations</a:t>
            </a:r>
            <a:r>
              <a:rPr lang="en-US" sz="2400" dirty="0"/>
              <a:t>, as well as the provision of early postsecondary and workforce learning opportunities, to ensure student readiness to all students in the state.</a:t>
            </a:r>
          </a:p>
          <a:p>
            <a:pPr marL="0" lvl="0" indent="0">
              <a:buNone/>
            </a:pPr>
            <a:endParaRPr lang="en-US" sz="2400" dirty="0"/>
          </a:p>
        </p:txBody>
      </p:sp>
    </p:spTree>
    <p:extLst>
      <p:ext uri="{BB962C8B-B14F-4D97-AF65-F5344CB8AC3E}">
        <p14:creationId xmlns:p14="http://schemas.microsoft.com/office/powerpoint/2010/main" val="2638423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EAE61-3563-47AD-B6B6-9090F4B38A6A}"/>
              </a:ext>
            </a:extLst>
          </p:cNvPr>
          <p:cNvSpPr>
            <a:spLocks noGrp="1"/>
          </p:cNvSpPr>
          <p:nvPr>
            <p:ph type="title"/>
          </p:nvPr>
        </p:nvSpPr>
        <p:spPr>
          <a:xfrm>
            <a:off x="496656" y="357784"/>
            <a:ext cx="8985250" cy="838200"/>
          </a:xfrm>
        </p:spPr>
        <p:txBody>
          <a:bodyPr/>
          <a:lstStyle/>
          <a:p>
            <a:r>
              <a:rPr lang="en-US" sz="3600" i="1" dirty="0"/>
              <a:t>Leandro v. State of NC</a:t>
            </a:r>
          </a:p>
        </p:txBody>
      </p:sp>
      <p:sp>
        <p:nvSpPr>
          <p:cNvPr id="3" name="Content Placeholder 2">
            <a:extLst>
              <a:ext uri="{FF2B5EF4-FFF2-40B4-BE49-F238E27FC236}">
                <a16:creationId xmlns:a16="http://schemas.microsoft.com/office/drawing/2014/main" id="{A478E65F-128E-47EF-A728-C05104FCA27A}"/>
              </a:ext>
            </a:extLst>
          </p:cNvPr>
          <p:cNvSpPr>
            <a:spLocks noGrp="1"/>
          </p:cNvSpPr>
          <p:nvPr>
            <p:ph idx="1"/>
          </p:nvPr>
        </p:nvSpPr>
        <p:spPr>
          <a:xfrm>
            <a:off x="457200" y="1443039"/>
            <a:ext cx="8437562" cy="4401526"/>
          </a:xfrm>
        </p:spPr>
        <p:txBody>
          <a:bodyPr>
            <a:normAutofit fontScale="25000" lnSpcReduction="20000"/>
          </a:bodyPr>
          <a:lstStyle/>
          <a:p>
            <a:r>
              <a:rPr lang="en-US" sz="7400" dirty="0">
                <a:latin typeface="Calibri" panose="020F0502020204030204" pitchFamily="34" charset="0"/>
                <a:cs typeface="Calibri" panose="020F0502020204030204" pitchFamily="34" charset="0"/>
              </a:rPr>
              <a:t>Lawsuit filed in 1994 by five low-wealth school districts (Hoke, Halifax, Robeson, Vance and Cumberland)</a:t>
            </a:r>
          </a:p>
          <a:p>
            <a:r>
              <a:rPr lang="en-US" sz="7400" dirty="0">
                <a:latin typeface="Calibri" panose="020F0502020204030204" pitchFamily="34" charset="0"/>
                <a:cs typeface="Calibri" panose="020F0502020204030204" pitchFamily="34" charset="0"/>
              </a:rPr>
              <a:t>Suit claimed that districts did not have enough money to provide an equal education to their students</a:t>
            </a:r>
          </a:p>
          <a:p>
            <a:r>
              <a:rPr lang="en-US" sz="7400" dirty="0">
                <a:latin typeface="Calibri" panose="020F0502020204030204" pitchFamily="34" charset="0"/>
                <a:cs typeface="Calibri" panose="020F0502020204030204" pitchFamily="34" charset="0"/>
              </a:rPr>
              <a:t>NC Supreme Court ruled in 1997 that state’s students have a constitutional right to an opportunity for a “sound, basic education”</a:t>
            </a:r>
          </a:p>
          <a:p>
            <a:r>
              <a:rPr lang="en-US" sz="7400" dirty="0">
                <a:latin typeface="Calibri" panose="020F0502020204030204" pitchFamily="34" charset="0"/>
                <a:cs typeface="Calibri" panose="020F0502020204030204" pitchFamily="34" charset="0"/>
              </a:rPr>
              <a:t>In 2004, Judge Howard Manning ruled that to meet its constitutional duty, the state must</a:t>
            </a:r>
          </a:p>
          <a:p>
            <a:pPr lvl="1"/>
            <a:r>
              <a:rPr lang="en-US" sz="7400" dirty="0">
                <a:latin typeface="Calibri" panose="020F0502020204030204" pitchFamily="34" charset="0"/>
                <a:cs typeface="Calibri" panose="020F0502020204030204" pitchFamily="34" charset="0"/>
              </a:rPr>
              <a:t>Staff each classroom with a competent, well-trained teacher</a:t>
            </a:r>
          </a:p>
          <a:p>
            <a:pPr lvl="1"/>
            <a:r>
              <a:rPr lang="en-US" sz="7400" dirty="0">
                <a:latin typeface="Calibri" panose="020F0502020204030204" pitchFamily="34" charset="0"/>
                <a:cs typeface="Calibri" panose="020F0502020204030204" pitchFamily="34" charset="0"/>
              </a:rPr>
              <a:t>Staff each school with a competent, well-trained principal</a:t>
            </a:r>
          </a:p>
          <a:p>
            <a:pPr lvl="1"/>
            <a:r>
              <a:rPr lang="en-US" sz="7400" dirty="0">
                <a:latin typeface="Calibri" panose="020F0502020204030204" pitchFamily="34" charset="0"/>
                <a:cs typeface="Calibri" panose="020F0502020204030204" pitchFamily="34" charset="0"/>
              </a:rPr>
              <a:t>Identify the resources necessary to ensure that all children, including those at-risk, have an equal opportunity to obtain a sound, basic education</a:t>
            </a:r>
          </a:p>
          <a:p>
            <a:pPr lvl="1"/>
            <a:endParaRPr lang="en-US" sz="7400" dirty="0">
              <a:latin typeface="Calibri" panose="020F0502020204030204" pitchFamily="34" charset="0"/>
              <a:cs typeface="Calibri" panose="020F0502020204030204" pitchFamily="34" charset="0"/>
            </a:endParaRPr>
          </a:p>
          <a:p>
            <a:pPr lvl="1"/>
            <a:endParaRPr lang="en-US" dirty="0"/>
          </a:p>
        </p:txBody>
      </p:sp>
    </p:spTree>
    <p:extLst>
      <p:ext uri="{BB962C8B-B14F-4D97-AF65-F5344CB8AC3E}">
        <p14:creationId xmlns:p14="http://schemas.microsoft.com/office/powerpoint/2010/main" val="6245632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 Report Summary</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7035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2800" b="1" dirty="0"/>
              <a:t>What happens next</a:t>
            </a:r>
            <a:endParaRPr lang="en-US" sz="2400" kern="0" dirty="0">
              <a:latin typeface="Calibri" panose="020F0502020204030204" pitchFamily="34" charset="0"/>
              <a:cs typeface="Calibri" panose="020F0502020204030204" pitchFamily="34" charset="0"/>
            </a:endParaRPr>
          </a:p>
          <a:p>
            <a:pPr marL="344488" indent="-344488">
              <a:spcBef>
                <a:spcPts val="1200"/>
              </a:spcBef>
            </a:pPr>
            <a:r>
              <a:rPr lang="en-US" sz="2400" kern="0" dirty="0">
                <a:latin typeface="Calibri" panose="020F0502020204030204" pitchFamily="34" charset="0"/>
                <a:cs typeface="Calibri" panose="020F0502020204030204" pitchFamily="34" charset="0"/>
              </a:rPr>
              <a:t>Judge set 60 day deadline for draft consent orders from parties on implementation plans, phases</a:t>
            </a:r>
          </a:p>
          <a:p>
            <a:pPr marL="344488" indent="-344488">
              <a:spcBef>
                <a:spcPts val="1200"/>
              </a:spcBef>
            </a:pPr>
            <a:r>
              <a:rPr lang="en-US" sz="2400" kern="0" dirty="0">
                <a:solidFill>
                  <a:schemeClr val="tx1"/>
                </a:solidFill>
                <a:latin typeface="Calibri" panose="020F0502020204030204" pitchFamily="34" charset="0"/>
                <a:cs typeface="Calibri" panose="020F0502020204030204" pitchFamily="34" charset="0"/>
              </a:rPr>
              <a:t>Court will develop/set monitoring plan and set compliance targets</a:t>
            </a:r>
          </a:p>
          <a:p>
            <a:pPr marL="344488" indent="-344488">
              <a:spcBef>
                <a:spcPts val="1200"/>
              </a:spcBef>
            </a:pPr>
            <a:r>
              <a:rPr lang="en-US" sz="2400" kern="0" dirty="0">
                <a:solidFill>
                  <a:schemeClr val="tx1"/>
                </a:solidFill>
                <a:latin typeface="Calibri" panose="020F0502020204030204" pitchFamily="34" charset="0"/>
                <a:cs typeface="Calibri" panose="020F0502020204030204" pitchFamily="34" charset="0"/>
              </a:rPr>
              <a:t>Ultimately it will be up the NC General Assembly to appropriate dollars to meet investment needs</a:t>
            </a:r>
          </a:p>
          <a:p>
            <a:pPr marL="344488" indent="-344488">
              <a:spcBef>
                <a:spcPts val="1200"/>
              </a:spcBef>
            </a:pPr>
            <a:r>
              <a:rPr lang="en-US" sz="2400" kern="0" dirty="0">
                <a:solidFill>
                  <a:schemeClr val="tx1"/>
                </a:solidFill>
                <a:latin typeface="Calibri" panose="020F0502020204030204" pitchFamily="34" charset="0"/>
                <a:cs typeface="Calibri" panose="020F0502020204030204" pitchFamily="34" charset="0"/>
              </a:rPr>
              <a:t>There is no precedent (yet) for enforcement (separation of powers in state constitution)</a:t>
            </a:r>
          </a:p>
          <a:p>
            <a:pPr marL="0" indent="0">
              <a:spcBef>
                <a:spcPts val="1200"/>
              </a:spcBef>
              <a:buNone/>
            </a:pPr>
            <a:endParaRPr lang="en-US" sz="2400" kern="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004878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 Report Summary</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7035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2800" b="1" kern="0" dirty="0">
                <a:latin typeface="Calibri" panose="020F0502020204030204" pitchFamily="34" charset="0"/>
                <a:cs typeface="Calibri" panose="020F0502020204030204" pitchFamily="34" charset="0"/>
              </a:rPr>
              <a:t>Necessary and affordable investments</a:t>
            </a:r>
            <a:endParaRPr lang="en-US" sz="2400" kern="0" dirty="0">
              <a:latin typeface="Calibri" panose="020F0502020204030204" pitchFamily="34" charset="0"/>
              <a:cs typeface="Calibri" panose="020F0502020204030204" pitchFamily="34" charset="0"/>
            </a:endParaRPr>
          </a:p>
          <a:p>
            <a:pPr marL="344488" indent="-344488">
              <a:spcBef>
                <a:spcPts val="1200"/>
              </a:spcBef>
            </a:pPr>
            <a:r>
              <a:rPr lang="en-US" kern="0" dirty="0">
                <a:latin typeface="Calibri" panose="020F0502020204030204" pitchFamily="34" charset="0"/>
                <a:cs typeface="Calibri" panose="020F0502020204030204" pitchFamily="34" charset="0"/>
              </a:rPr>
              <a:t>WestEd Report calls for increasing education spending by approximately $4.9 billion over next 8 years:</a:t>
            </a:r>
          </a:p>
          <a:p>
            <a:pPr marL="566738" lvl="1" indent="-344488">
              <a:spcBef>
                <a:spcPts val="1200"/>
              </a:spcBef>
            </a:pPr>
            <a:r>
              <a:rPr lang="en-US" kern="0" dirty="0">
                <a:solidFill>
                  <a:schemeClr val="tx1"/>
                </a:solidFill>
                <a:latin typeface="Calibri" panose="020F0502020204030204" pitchFamily="34" charset="0"/>
                <a:cs typeface="Calibri" panose="020F0502020204030204" pitchFamily="34" charset="0"/>
              </a:rPr>
              <a:t>$3.7 billion for K-12</a:t>
            </a:r>
          </a:p>
          <a:p>
            <a:pPr marL="566738" lvl="1" indent="-344488">
              <a:spcBef>
                <a:spcPts val="1200"/>
              </a:spcBef>
            </a:pPr>
            <a:r>
              <a:rPr lang="en-US" kern="0" dirty="0">
                <a:solidFill>
                  <a:schemeClr val="tx1"/>
                </a:solidFill>
                <a:latin typeface="Calibri" panose="020F0502020204030204" pitchFamily="34" charset="0"/>
                <a:cs typeface="Calibri" panose="020F0502020204030204" pitchFamily="34" charset="0"/>
              </a:rPr>
              <a:t>$1.2 billion for pre-K/early childhood</a:t>
            </a:r>
          </a:p>
          <a:p>
            <a:r>
              <a:rPr lang="en-US" dirty="0">
                <a:solidFill>
                  <a:schemeClr val="tx1"/>
                </a:solidFill>
                <a:latin typeface="Calibri" panose="020F0502020204030204" pitchFamily="34" charset="0"/>
                <a:cs typeface="Calibri" panose="020F0502020204030204" pitchFamily="34" charset="0"/>
              </a:rPr>
              <a:t>Today our state revenues are </a:t>
            </a:r>
            <a:r>
              <a:rPr lang="en-US" b="1" dirty="0">
                <a:solidFill>
                  <a:schemeClr val="tx1"/>
                </a:solidFill>
                <a:latin typeface="Calibri" panose="020F0502020204030204" pitchFamily="34" charset="0"/>
                <a:cs typeface="Calibri" panose="020F0502020204030204" pitchFamily="34" charset="0"/>
              </a:rPr>
              <a:t>$3.6 billion less annually </a:t>
            </a:r>
            <a:r>
              <a:rPr lang="en-US" dirty="0">
                <a:solidFill>
                  <a:schemeClr val="tx1"/>
                </a:solidFill>
                <a:latin typeface="Calibri" panose="020F0502020204030204" pitchFamily="34" charset="0"/>
                <a:cs typeface="Calibri" panose="020F0502020204030204" pitchFamily="34" charset="0"/>
              </a:rPr>
              <a:t>than they would be if we still had the 2012 NC tax code in place. More than a billion of that ANNUAL loss is due to corporate income tax cuts enacted by the General Assembly.</a:t>
            </a:r>
          </a:p>
          <a:p>
            <a:r>
              <a:rPr lang="en-US" dirty="0">
                <a:latin typeface="Calibri" panose="020F0502020204030204" pitchFamily="34" charset="0"/>
                <a:cs typeface="Calibri" panose="020F0502020204030204" pitchFamily="34" charset="0"/>
              </a:rPr>
              <a:t>If North Carolina merely devoted the same share of its economy to funding public schools as other states, spending would need to be increased by about $3.6 billion.</a:t>
            </a:r>
          </a:p>
          <a:p>
            <a:r>
              <a:rPr lang="en-US" dirty="0">
                <a:latin typeface="Calibri" panose="020F0502020204030204" pitchFamily="34" charset="0"/>
                <a:cs typeface="Calibri" panose="020F0502020204030204" pitchFamily="34" charset="0"/>
              </a:rPr>
              <a:t>To reach these new investments, the largest annual increase in education funding would be just 8.38 percent. This is well within historical precedent. In fact, NC has enacted larger annual increases in 15 of the last 50 years.</a:t>
            </a:r>
          </a:p>
        </p:txBody>
      </p:sp>
    </p:spTree>
    <p:extLst>
      <p:ext uri="{BB962C8B-B14F-4D97-AF65-F5344CB8AC3E}">
        <p14:creationId xmlns:p14="http://schemas.microsoft.com/office/powerpoint/2010/main" val="4184292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 Report Summary</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7035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2800" b="1" dirty="0"/>
              <a:t>What could it mean for Cumberland County?</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Every eligible 4-year-old in Cumberland enrolled in NC Pre-K or other quality early childhood program</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Higher pay, more training for K-12 public school teachers</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Smaller class sizes, particularly in grades 4-12</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More Advanced Placement (AP) and foreign language courses; greater diversity of course offerings overall</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Adequate funding to meet national standards for school support staff including nurses, school counselors and school psychologists</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Textbook budget fully funded</a:t>
            </a:r>
          </a:p>
          <a:p>
            <a:pPr marL="344488" indent="-344488">
              <a:spcBef>
                <a:spcPts val="1200"/>
              </a:spcBef>
            </a:pPr>
            <a:r>
              <a:rPr lang="en-US" sz="2000" kern="0" dirty="0">
                <a:solidFill>
                  <a:schemeClr val="tx1"/>
                </a:solidFill>
                <a:latin typeface="Calibri" panose="020F0502020204030204" pitchFamily="34" charset="0"/>
                <a:cs typeface="Calibri" panose="020F0502020204030204" pitchFamily="34" charset="0"/>
              </a:rPr>
              <a:t>More county funding available for new buildings, classrooms</a:t>
            </a:r>
          </a:p>
          <a:p>
            <a:pPr marL="344488" indent="-344488">
              <a:spcBef>
                <a:spcPts val="1200"/>
              </a:spcBef>
            </a:pPr>
            <a:endParaRPr lang="en-US" sz="2400" kern="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54931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835256"/>
            <a:ext cx="8883650" cy="71145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What </a:t>
            </a:r>
            <a:r>
              <a:rPr lang="en-US" sz="3000" b="1" i="1" kern="0" dirty="0">
                <a:latin typeface="Calibri" panose="020F0502020204030204" pitchFamily="34" charset="0"/>
                <a:cs typeface="Calibri" panose="020F0502020204030204" pitchFamily="34" charset="0"/>
              </a:rPr>
              <a:t>could </a:t>
            </a:r>
            <a:r>
              <a:rPr lang="en-US" sz="3000" b="1" kern="0" dirty="0">
                <a:latin typeface="Calibri" panose="020F0502020204030204" pitchFamily="34" charset="0"/>
                <a:cs typeface="Calibri" panose="020F0502020204030204" pitchFamily="34" charset="0"/>
              </a:rPr>
              <a:t>this mean for Cumberland County?</a:t>
            </a:r>
          </a:p>
          <a:p>
            <a:pPr marL="457200" indent="-457200">
              <a:spcBef>
                <a:spcPts val="3000"/>
              </a:spcBef>
              <a:buFont typeface="+mj-lt"/>
              <a:buAutoNum type="arabicPeriod"/>
            </a:pPr>
            <a:endParaRPr lang="en-US" sz="3000" b="1" kern="0" dirty="0">
              <a:latin typeface="Calibri" panose="020F0502020204030204" pitchFamily="34" charset="0"/>
              <a:cs typeface="Calibri" panose="020F0502020204030204" pitchFamily="34" charset="0"/>
            </a:endParaRPr>
          </a:p>
        </p:txBody>
      </p:sp>
      <p:sp>
        <p:nvSpPr>
          <p:cNvPr id="7" name="Rectangle 31">
            <a:extLst>
              <a:ext uri="{FF2B5EF4-FFF2-40B4-BE49-F238E27FC236}">
                <a16:creationId xmlns:a16="http://schemas.microsoft.com/office/drawing/2014/main" id="{95A53655-BD43-4D5E-ADC7-B8E7B506A35C}"/>
              </a:ext>
            </a:extLst>
          </p:cNvPr>
          <p:cNvSpPr txBox="1">
            <a:spLocks noChangeArrowheads="1"/>
          </p:cNvSpPr>
          <p:nvPr/>
        </p:nvSpPr>
        <p:spPr bwMode="auto">
          <a:xfrm>
            <a:off x="1014112" y="1259814"/>
            <a:ext cx="6922313" cy="38490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lang="en-US" sz="2800" kern="0" dirty="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lang="en-US" sz="2800" kern="0" dirty="0">
                <a:solidFill>
                  <a:schemeClr val="bg2">
                    <a:lumMod val="10000"/>
                  </a:schemeClr>
                </a:solidFill>
                <a:latin typeface="+mn-lt"/>
                <a:ea typeface="+mn-ea"/>
                <a:cs typeface="+mn-cs"/>
              </a:defRPr>
            </a:lvl2pPr>
            <a:lvl3pPr marL="2278063" indent="11113" algn="l" rtl="0" eaLnBrk="1" fontAlgn="base" hangingPunct="1">
              <a:lnSpc>
                <a:spcPct val="90000"/>
              </a:lnSpc>
              <a:spcBef>
                <a:spcPct val="40000"/>
              </a:spcBef>
              <a:spcAft>
                <a:spcPct val="0"/>
              </a:spcAft>
              <a:buClr>
                <a:srgbClr val="0B1F65"/>
              </a:buClr>
              <a:buFont typeface="Webdings" pitchFamily="18" charset="2"/>
              <a:defRPr lang="en-US" sz="2800" kern="0" dirty="0">
                <a:solidFill>
                  <a:schemeClr val="bg2">
                    <a:lumMod val="10000"/>
                  </a:schemeClr>
                </a:solidFill>
                <a:latin typeface="+mn-lt"/>
                <a:ea typeface="+mn-ea"/>
                <a:cs typeface="+mn-cs"/>
              </a:defRPr>
            </a:lvl3pPr>
            <a:lvl4pPr marL="2403475" algn="l" rtl="0" eaLnBrk="1" fontAlgn="base" hangingPunct="1">
              <a:lnSpc>
                <a:spcPct val="90000"/>
              </a:lnSpc>
              <a:spcBef>
                <a:spcPct val="40000"/>
              </a:spcBef>
              <a:spcAft>
                <a:spcPct val="0"/>
              </a:spcAft>
              <a:buClr>
                <a:srgbClr val="0B1F65"/>
              </a:buClr>
              <a:defRPr lang="en-US" sz="1600" kern="1200" dirty="0">
                <a:solidFill>
                  <a:schemeClr val="bg2">
                    <a:lumMod val="10000"/>
                  </a:schemeClr>
                </a:solidFill>
                <a:latin typeface="+mn-lt"/>
                <a:ea typeface="+mn-ea"/>
                <a:cs typeface="+mn-cs"/>
              </a:defRPr>
            </a:lvl4pPr>
            <a:lvl5pPr marL="2517775" algn="l" rtl="0" eaLnBrk="1" fontAlgn="base" hangingPunct="1">
              <a:lnSpc>
                <a:spcPct val="90000"/>
              </a:lnSpc>
              <a:spcBef>
                <a:spcPct val="0"/>
              </a:spcBef>
              <a:spcAft>
                <a:spcPct val="40000"/>
              </a:spcAft>
              <a:buClr>
                <a:schemeClr val="tx1"/>
              </a:buClr>
              <a:buSzPct val="40000"/>
              <a:buFont typeface="Arial" charset="0"/>
              <a:defRPr lang="en-US" sz="1600" kern="1200" dirty="0">
                <a:solidFill>
                  <a:schemeClr val="bg2">
                    <a:lumMod val="10000"/>
                  </a:schemeClr>
                </a:solidFill>
                <a:latin typeface="+mn-lt"/>
                <a:ea typeface="+mn-ea"/>
                <a:cs typeface="+mn-cs"/>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buNone/>
            </a:pPr>
            <a:r>
              <a:rPr lang="en-US" sz="2400" b="1" dirty="0">
                <a:solidFill>
                  <a:srgbClr val="002060"/>
                </a:solidFill>
                <a:latin typeface="Calibri" panose="020F0502020204030204" pitchFamily="34" charset="0"/>
                <a:cs typeface="Calibri" panose="020F0502020204030204" pitchFamily="34" charset="0"/>
              </a:rPr>
              <a:t>Compared to FY 19-20 funding:</a:t>
            </a:r>
          </a:p>
          <a:p>
            <a:pPr marL="447675" lvl="2" indent="0"/>
            <a:endParaRPr lang="en-US" dirty="0"/>
          </a:p>
        </p:txBody>
      </p:sp>
      <p:sp>
        <p:nvSpPr>
          <p:cNvPr id="9" name="Rectangle 31"/>
          <p:cNvSpPr txBox="1">
            <a:spLocks noChangeArrowheads="1"/>
          </p:cNvSpPr>
          <p:nvPr/>
        </p:nvSpPr>
        <p:spPr bwMode="auto">
          <a:xfrm>
            <a:off x="1014112" y="1695967"/>
            <a:ext cx="8536288" cy="71145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401638" indent="-401638">
              <a:spcBef>
                <a:spcPts val="600"/>
              </a:spcBef>
            </a:pPr>
            <a:r>
              <a:rPr lang="en-US" sz="2400" b="1" kern="0" dirty="0">
                <a:solidFill>
                  <a:srgbClr val="00B050"/>
                </a:solidFill>
                <a:latin typeface="Calibri" panose="020F0502020204030204" pitchFamily="34" charset="0"/>
                <a:cs typeface="Calibri" panose="020F0502020204030204" pitchFamily="34" charset="0"/>
              </a:rPr>
              <a:t>$110 million </a:t>
            </a:r>
            <a:r>
              <a:rPr lang="en-US" sz="2400" kern="0" dirty="0">
                <a:solidFill>
                  <a:schemeClr val="tx1"/>
                </a:solidFill>
                <a:latin typeface="Calibri" panose="020F0502020204030204" pitchFamily="34" charset="0"/>
                <a:cs typeface="Calibri" panose="020F0502020204030204" pitchFamily="34" charset="0"/>
              </a:rPr>
              <a:t>in </a:t>
            </a:r>
            <a:r>
              <a:rPr lang="en-US" sz="2400" b="1" kern="0" dirty="0">
                <a:solidFill>
                  <a:schemeClr val="tx1"/>
                </a:solidFill>
                <a:latin typeface="Calibri" panose="020F0502020204030204" pitchFamily="34" charset="0"/>
                <a:cs typeface="Calibri" panose="020F0502020204030204" pitchFamily="34" charset="0"/>
              </a:rPr>
              <a:t>new funding</a:t>
            </a:r>
            <a:r>
              <a:rPr lang="en-US" sz="2400" kern="0" dirty="0">
                <a:solidFill>
                  <a:schemeClr val="tx1"/>
                </a:solidFill>
                <a:latin typeface="Calibri" panose="020F0502020204030204" pitchFamily="34" charset="0"/>
                <a:cs typeface="Calibri" panose="020F0502020204030204" pitchFamily="34" charset="0"/>
              </a:rPr>
              <a:t>, an increase of approx. 36%</a:t>
            </a:r>
            <a:endParaRPr lang="en-US" sz="2400" b="1" kern="0" dirty="0">
              <a:solidFill>
                <a:srgbClr val="FF0000"/>
              </a:solidFill>
              <a:latin typeface="Calibri" panose="020F0502020204030204" pitchFamily="34" charset="0"/>
              <a:cs typeface="Calibri" panose="020F0502020204030204" pitchFamily="34" charset="0"/>
            </a:endParaRPr>
          </a:p>
          <a:p>
            <a:pPr marL="401638" indent="-401638">
              <a:spcBef>
                <a:spcPts val="600"/>
              </a:spcBef>
            </a:pPr>
            <a:r>
              <a:rPr lang="en-US" sz="2400" b="1" kern="0" dirty="0">
                <a:solidFill>
                  <a:srgbClr val="00B050"/>
                </a:solidFill>
                <a:latin typeface="Calibri" panose="020F0502020204030204" pitchFamily="34" charset="0"/>
                <a:cs typeface="Calibri" panose="020F0502020204030204" pitchFamily="34" charset="0"/>
              </a:rPr>
              <a:t>20% </a:t>
            </a:r>
            <a:r>
              <a:rPr lang="en-US" sz="2400" kern="0" dirty="0">
                <a:latin typeface="Calibri" panose="020F0502020204030204" pitchFamily="34" charset="0"/>
                <a:cs typeface="Calibri" panose="020F0502020204030204" pitchFamily="34" charset="0"/>
              </a:rPr>
              <a:t>increase in </a:t>
            </a:r>
            <a:r>
              <a:rPr lang="en-US" sz="2400" b="1" kern="0" dirty="0">
                <a:latin typeface="Calibri" panose="020F0502020204030204" pitchFamily="34" charset="0"/>
                <a:cs typeface="Calibri" panose="020F0502020204030204" pitchFamily="34" charset="0"/>
              </a:rPr>
              <a:t>teacher pay</a:t>
            </a:r>
          </a:p>
          <a:p>
            <a:pPr marL="401638" indent="-401638">
              <a:spcBef>
                <a:spcPts val="600"/>
              </a:spcBef>
            </a:pPr>
            <a:r>
              <a:rPr lang="en-US" sz="2400" b="1" kern="0" dirty="0">
                <a:solidFill>
                  <a:srgbClr val="00B050"/>
                </a:solidFill>
                <a:latin typeface="Calibri" panose="020F0502020204030204" pitchFamily="34" charset="0"/>
                <a:cs typeface="Calibri" panose="020F0502020204030204" pitchFamily="34" charset="0"/>
              </a:rPr>
              <a:t>210</a:t>
            </a:r>
            <a:r>
              <a:rPr lang="en-US" sz="2400" b="1" kern="0" dirty="0">
                <a:solidFill>
                  <a:srgbClr val="FF0000"/>
                </a:solidFill>
                <a:latin typeface="Calibri" panose="020F0502020204030204" pitchFamily="34" charset="0"/>
                <a:cs typeface="Calibri" panose="020F0502020204030204" pitchFamily="34" charset="0"/>
              </a:rPr>
              <a:t> </a:t>
            </a:r>
            <a:r>
              <a:rPr lang="en-US" sz="2400" kern="0" dirty="0">
                <a:latin typeface="Calibri" panose="020F0502020204030204" pitchFamily="34" charset="0"/>
                <a:cs typeface="Calibri" panose="020F0502020204030204" pitchFamily="34" charset="0"/>
              </a:rPr>
              <a:t>additional</a:t>
            </a:r>
            <a:r>
              <a:rPr lang="en-US" sz="2400" b="1" kern="0" dirty="0">
                <a:latin typeface="Calibri" panose="020F0502020204030204" pitchFamily="34" charset="0"/>
                <a:cs typeface="Calibri" panose="020F0502020204030204" pitchFamily="34" charset="0"/>
              </a:rPr>
              <a:t> teacher assistants</a:t>
            </a:r>
          </a:p>
          <a:p>
            <a:pPr marL="401638" indent="-401638">
              <a:spcBef>
                <a:spcPts val="600"/>
              </a:spcBef>
            </a:pPr>
            <a:r>
              <a:rPr lang="en-US" sz="2400" b="1" kern="0" dirty="0">
                <a:latin typeface="Calibri" panose="020F0502020204030204" pitchFamily="34" charset="0"/>
                <a:cs typeface="Calibri" panose="020F0502020204030204" pitchFamily="34" charset="0"/>
              </a:rPr>
              <a:t>School nurses </a:t>
            </a:r>
            <a:r>
              <a:rPr lang="en-US" sz="2400" b="1" kern="0" dirty="0">
                <a:solidFill>
                  <a:srgbClr val="00B050"/>
                </a:solidFill>
                <a:latin typeface="Calibri" panose="020F0502020204030204" pitchFamily="34" charset="0"/>
                <a:cs typeface="Calibri" panose="020F0502020204030204" pitchFamily="34" charset="0"/>
              </a:rPr>
              <a:t>in every school </a:t>
            </a:r>
            <a:r>
              <a:rPr lang="en-US" sz="2400" kern="0" dirty="0">
                <a:solidFill>
                  <a:schemeClr val="tx1"/>
                </a:solidFill>
                <a:latin typeface="Calibri" panose="020F0502020204030204" pitchFamily="34" charset="0"/>
                <a:cs typeface="Calibri" panose="020F0502020204030204" pitchFamily="34" charset="0"/>
              </a:rPr>
              <a:t>(currently 1 for every 3 schools)</a:t>
            </a:r>
            <a:endParaRPr lang="en-US" sz="2400" b="1" kern="0" dirty="0">
              <a:solidFill>
                <a:srgbClr val="00B050"/>
              </a:solidFill>
              <a:latin typeface="Calibri" panose="020F0502020204030204" pitchFamily="34" charset="0"/>
              <a:cs typeface="Calibri" panose="020F0502020204030204" pitchFamily="34" charset="0"/>
            </a:endParaRPr>
          </a:p>
          <a:p>
            <a:pPr marL="401638" indent="-401638">
              <a:spcBef>
                <a:spcPts val="600"/>
              </a:spcBef>
            </a:pPr>
            <a:r>
              <a:rPr lang="en-US" sz="2400" kern="0" dirty="0">
                <a:solidFill>
                  <a:schemeClr val="tx1"/>
                </a:solidFill>
                <a:latin typeface="Calibri" panose="020F0502020204030204" pitchFamily="34" charset="0"/>
                <a:cs typeface="Calibri" panose="020F0502020204030204" pitchFamily="34" charset="0"/>
              </a:rPr>
              <a:t>A </a:t>
            </a:r>
            <a:r>
              <a:rPr lang="en-US" sz="2400" b="1" kern="0" dirty="0">
                <a:solidFill>
                  <a:schemeClr val="tx1"/>
                </a:solidFill>
                <a:latin typeface="Calibri" panose="020F0502020204030204" pitchFamily="34" charset="0"/>
                <a:cs typeface="Calibri" panose="020F0502020204030204" pitchFamily="34" charset="0"/>
              </a:rPr>
              <a:t>Counselor</a:t>
            </a:r>
            <a:r>
              <a:rPr lang="en-US" sz="2400" b="1" kern="0" dirty="0">
                <a:solidFill>
                  <a:srgbClr val="FF0000"/>
                </a:solidFill>
                <a:latin typeface="Calibri" panose="020F0502020204030204" pitchFamily="34" charset="0"/>
                <a:cs typeface="Calibri" panose="020F0502020204030204" pitchFamily="34" charset="0"/>
              </a:rPr>
              <a:t> </a:t>
            </a:r>
            <a:r>
              <a:rPr lang="en-US" sz="2400" b="1" kern="0" dirty="0">
                <a:solidFill>
                  <a:srgbClr val="00B050"/>
                </a:solidFill>
                <a:latin typeface="Calibri" panose="020F0502020204030204" pitchFamily="34" charset="0"/>
                <a:cs typeface="Calibri" panose="020F0502020204030204" pitchFamily="34" charset="0"/>
              </a:rPr>
              <a:t>for every 250 students </a:t>
            </a:r>
            <a:r>
              <a:rPr lang="en-US" sz="2400" kern="0" dirty="0">
                <a:solidFill>
                  <a:schemeClr val="tx1"/>
                </a:solidFill>
                <a:latin typeface="Calibri" panose="020F0502020204030204" pitchFamily="34" charset="0"/>
                <a:cs typeface="Calibri" panose="020F0502020204030204" pitchFamily="34" charset="0"/>
              </a:rPr>
              <a:t>(current ratio 1:362)</a:t>
            </a:r>
            <a:endParaRPr lang="en-US" sz="2400" b="1" kern="0" dirty="0">
              <a:solidFill>
                <a:srgbClr val="00B050"/>
              </a:solidFill>
              <a:latin typeface="Calibri" panose="020F0502020204030204" pitchFamily="34" charset="0"/>
              <a:cs typeface="Calibri" panose="020F0502020204030204" pitchFamily="34" charset="0"/>
            </a:endParaRPr>
          </a:p>
          <a:p>
            <a:pPr marL="401638" indent="-401638">
              <a:spcBef>
                <a:spcPts val="600"/>
              </a:spcBef>
            </a:pPr>
            <a:r>
              <a:rPr lang="en-US" sz="2400" kern="0" dirty="0">
                <a:solidFill>
                  <a:schemeClr val="tx1"/>
                </a:solidFill>
                <a:latin typeface="Calibri" panose="020F0502020204030204" pitchFamily="34" charset="0"/>
                <a:cs typeface="Calibri" panose="020F0502020204030204" pitchFamily="34" charset="0"/>
              </a:rPr>
              <a:t>A</a:t>
            </a:r>
            <a:r>
              <a:rPr lang="en-US" sz="2400" b="1" kern="0" dirty="0">
                <a:solidFill>
                  <a:schemeClr val="tx1"/>
                </a:solidFill>
                <a:latin typeface="Calibri" panose="020F0502020204030204" pitchFamily="34" charset="0"/>
                <a:cs typeface="Calibri" panose="020F0502020204030204" pitchFamily="34" charset="0"/>
              </a:rPr>
              <a:t> Social Worker </a:t>
            </a:r>
            <a:r>
              <a:rPr lang="en-US" sz="2400" b="1" kern="0" dirty="0">
                <a:solidFill>
                  <a:srgbClr val="00B050"/>
                </a:solidFill>
                <a:latin typeface="Calibri" panose="020F0502020204030204" pitchFamily="34" charset="0"/>
                <a:cs typeface="Calibri" panose="020F0502020204030204" pitchFamily="34" charset="0"/>
              </a:rPr>
              <a:t>for every 400 students </a:t>
            </a:r>
            <a:r>
              <a:rPr lang="en-US" sz="2400" kern="0" dirty="0">
                <a:solidFill>
                  <a:schemeClr val="tx1"/>
                </a:solidFill>
                <a:latin typeface="Calibri" panose="020F0502020204030204" pitchFamily="34" charset="0"/>
                <a:cs typeface="Calibri" panose="020F0502020204030204" pitchFamily="34" charset="0"/>
              </a:rPr>
              <a:t>(current ratio 1:854)</a:t>
            </a:r>
            <a:endParaRPr lang="en-US" sz="2400" b="1" kern="0" dirty="0">
              <a:solidFill>
                <a:srgbClr val="00B050"/>
              </a:solidFill>
              <a:latin typeface="Calibri" panose="020F0502020204030204" pitchFamily="34" charset="0"/>
              <a:cs typeface="Calibri" panose="020F0502020204030204" pitchFamily="34" charset="0"/>
            </a:endParaRPr>
          </a:p>
          <a:p>
            <a:pPr marL="401638" indent="-401638">
              <a:spcBef>
                <a:spcPts val="600"/>
              </a:spcBef>
            </a:pPr>
            <a:r>
              <a:rPr lang="en-US" sz="2400" kern="0" dirty="0">
                <a:solidFill>
                  <a:schemeClr val="tx1"/>
                </a:solidFill>
                <a:latin typeface="Calibri" panose="020F0502020204030204" pitchFamily="34" charset="0"/>
                <a:cs typeface="Calibri" panose="020F0502020204030204" pitchFamily="34" charset="0"/>
              </a:rPr>
              <a:t>A</a:t>
            </a:r>
            <a:r>
              <a:rPr lang="en-US" sz="2400" b="1" kern="0" dirty="0">
                <a:solidFill>
                  <a:schemeClr val="tx1"/>
                </a:solidFill>
                <a:latin typeface="Calibri" panose="020F0502020204030204" pitchFamily="34" charset="0"/>
                <a:cs typeface="Calibri" panose="020F0502020204030204" pitchFamily="34" charset="0"/>
              </a:rPr>
              <a:t> School Psychologist </a:t>
            </a:r>
            <a:r>
              <a:rPr lang="en-US" sz="2400" b="1" kern="0" dirty="0">
                <a:solidFill>
                  <a:srgbClr val="00B050"/>
                </a:solidFill>
                <a:latin typeface="Calibri" panose="020F0502020204030204" pitchFamily="34" charset="0"/>
                <a:cs typeface="Calibri" panose="020F0502020204030204" pitchFamily="34" charset="0"/>
              </a:rPr>
              <a:t>for every 700 students </a:t>
            </a:r>
            <a:r>
              <a:rPr lang="en-US" sz="2400" kern="0" dirty="0">
                <a:solidFill>
                  <a:schemeClr val="tx1"/>
                </a:solidFill>
                <a:latin typeface="Calibri" panose="020F0502020204030204" pitchFamily="34" charset="0"/>
                <a:cs typeface="Calibri" panose="020F0502020204030204" pitchFamily="34" charset="0"/>
              </a:rPr>
              <a:t>(current ratio 1:1,938)</a:t>
            </a:r>
            <a:endParaRPr lang="en-US" sz="2400" b="1" kern="0" dirty="0">
              <a:solidFill>
                <a:srgbClr val="00B050"/>
              </a:solidFill>
              <a:latin typeface="Calibri" panose="020F0502020204030204" pitchFamily="34" charset="0"/>
              <a:cs typeface="Calibri" panose="020F0502020204030204" pitchFamily="34" charset="0"/>
            </a:endParaRPr>
          </a:p>
          <a:p>
            <a:pPr marL="401638" indent="-401638">
              <a:spcBef>
                <a:spcPts val="600"/>
              </a:spcBef>
            </a:pPr>
            <a:r>
              <a:rPr lang="en-US" sz="2400" b="1" kern="0" dirty="0">
                <a:solidFill>
                  <a:srgbClr val="00B050"/>
                </a:solidFill>
                <a:latin typeface="Calibri" panose="020F0502020204030204" pitchFamily="34" charset="0"/>
                <a:cs typeface="Calibri" panose="020F0502020204030204" pitchFamily="34" charset="0"/>
              </a:rPr>
              <a:t>$1.8 million </a:t>
            </a:r>
            <a:r>
              <a:rPr lang="en-US" sz="2400" kern="0" dirty="0">
                <a:solidFill>
                  <a:schemeClr val="tx1"/>
                </a:solidFill>
                <a:latin typeface="Calibri" panose="020F0502020204030204" pitchFamily="34" charset="0"/>
                <a:cs typeface="Calibri" panose="020F0502020204030204" pitchFamily="34" charset="0"/>
              </a:rPr>
              <a:t>increase for </a:t>
            </a:r>
            <a:r>
              <a:rPr lang="en-US" sz="2400" b="1" kern="0" dirty="0">
                <a:solidFill>
                  <a:schemeClr val="tx1"/>
                </a:solidFill>
                <a:latin typeface="Calibri" panose="020F0502020204030204" pitchFamily="34" charset="0"/>
                <a:cs typeface="Calibri" panose="020F0502020204030204" pitchFamily="34" charset="0"/>
              </a:rPr>
              <a:t>textbooks and supplies</a:t>
            </a:r>
          </a:p>
          <a:p>
            <a:pPr marL="401638" indent="-401638">
              <a:spcBef>
                <a:spcPts val="600"/>
              </a:spcBef>
            </a:pPr>
            <a:r>
              <a:rPr lang="en-US" sz="2400" b="1" kern="0" dirty="0">
                <a:solidFill>
                  <a:schemeClr val="tx1"/>
                </a:solidFill>
                <a:latin typeface="Calibri" panose="020F0502020204030204" pitchFamily="34" charset="0"/>
                <a:cs typeface="Calibri" panose="020F0502020204030204" pitchFamily="34" charset="0"/>
              </a:rPr>
              <a:t>NC Pre-K </a:t>
            </a:r>
            <a:r>
              <a:rPr lang="en-US" sz="2400" kern="0" dirty="0">
                <a:solidFill>
                  <a:schemeClr val="tx1"/>
                </a:solidFill>
                <a:latin typeface="Calibri" panose="020F0502020204030204" pitchFamily="34" charset="0"/>
                <a:cs typeface="Calibri" panose="020F0502020204030204" pitchFamily="34" charset="0"/>
              </a:rPr>
              <a:t>for </a:t>
            </a:r>
            <a:r>
              <a:rPr lang="en-US" sz="2400" b="1" kern="0" dirty="0">
                <a:solidFill>
                  <a:srgbClr val="00B050"/>
                </a:solidFill>
                <a:latin typeface="Calibri" panose="020F0502020204030204" pitchFamily="34" charset="0"/>
                <a:cs typeface="Calibri" panose="020F0502020204030204" pitchFamily="34" charset="0"/>
              </a:rPr>
              <a:t>all eligible 4-year-olds</a:t>
            </a:r>
          </a:p>
        </p:txBody>
      </p:sp>
    </p:spTree>
    <p:extLst>
      <p:ext uri="{BB962C8B-B14F-4D97-AF65-F5344CB8AC3E}">
        <p14:creationId xmlns:p14="http://schemas.microsoft.com/office/powerpoint/2010/main" val="21655109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 Report Summary</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7035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2800" b="1" dirty="0"/>
              <a:t>What can you do?</a:t>
            </a:r>
            <a:endParaRPr lang="en-US" sz="2400" kern="0" dirty="0">
              <a:latin typeface="Calibri" panose="020F0502020204030204" pitchFamily="34" charset="0"/>
              <a:cs typeface="Calibri" panose="020F0502020204030204" pitchFamily="34" charset="0"/>
            </a:endParaRPr>
          </a:p>
          <a:p>
            <a:pPr marL="344488" indent="-344488">
              <a:spcBef>
                <a:spcPts val="1200"/>
              </a:spcBef>
            </a:pPr>
            <a:r>
              <a:rPr lang="en-US" sz="2400" kern="0" dirty="0">
                <a:latin typeface="Calibri" panose="020F0502020204030204" pitchFamily="34" charset="0"/>
                <a:cs typeface="Calibri" panose="020F0502020204030204" pitchFamily="34" charset="0"/>
              </a:rPr>
              <a:t>Get informed: How will action on Leandro focus area impact students and families in your community and improve educational opportunities and outcomes. What could it look like?</a:t>
            </a:r>
          </a:p>
          <a:p>
            <a:pPr marL="344488" indent="-344488">
              <a:spcBef>
                <a:spcPts val="1200"/>
              </a:spcBef>
            </a:pPr>
            <a:r>
              <a:rPr lang="en-US" sz="2400" kern="0" dirty="0">
                <a:solidFill>
                  <a:schemeClr val="tx1"/>
                </a:solidFill>
                <a:latin typeface="Calibri" panose="020F0502020204030204" pitchFamily="34" charset="0"/>
                <a:cs typeface="Calibri" panose="020F0502020204030204" pitchFamily="34" charset="0"/>
              </a:rPr>
              <a:t>Get engaged</a:t>
            </a:r>
          </a:p>
          <a:p>
            <a:pPr marL="566738" lvl="1" indent="-344488">
              <a:spcBef>
                <a:spcPts val="1200"/>
              </a:spcBef>
            </a:pPr>
            <a:r>
              <a:rPr lang="en-US" sz="2400" kern="0" dirty="0">
                <a:solidFill>
                  <a:schemeClr val="tx1"/>
                </a:solidFill>
                <a:latin typeface="Calibri" panose="020F0502020204030204" pitchFamily="34" charset="0"/>
                <a:cs typeface="Calibri" panose="020F0502020204030204" pitchFamily="34" charset="0"/>
              </a:rPr>
              <a:t>Contact your lawmakers</a:t>
            </a:r>
          </a:p>
          <a:p>
            <a:pPr marL="566738" lvl="1" indent="-344488">
              <a:spcBef>
                <a:spcPts val="1200"/>
              </a:spcBef>
            </a:pPr>
            <a:r>
              <a:rPr lang="en-US" sz="2400" kern="0" dirty="0">
                <a:solidFill>
                  <a:schemeClr val="tx1"/>
                </a:solidFill>
                <a:latin typeface="Calibri" panose="020F0502020204030204" pitchFamily="34" charset="0"/>
                <a:cs typeface="Calibri" panose="020F0502020204030204" pitchFamily="34" charset="0"/>
              </a:rPr>
              <a:t>Talk to your friends, neighbors, networks about </a:t>
            </a:r>
          </a:p>
          <a:p>
            <a:pPr marL="566738" lvl="1" indent="-344488">
              <a:spcBef>
                <a:spcPts val="1200"/>
              </a:spcBef>
            </a:pPr>
            <a:r>
              <a:rPr lang="en-US" sz="2400" kern="0" dirty="0">
                <a:solidFill>
                  <a:schemeClr val="tx1"/>
                </a:solidFill>
                <a:latin typeface="Calibri" panose="020F0502020204030204" pitchFamily="34" charset="0"/>
                <a:cs typeface="Calibri" panose="020F0502020204030204" pitchFamily="34" charset="0"/>
              </a:rPr>
              <a:t>Join coalitions that support action</a:t>
            </a:r>
          </a:p>
          <a:p>
            <a:pPr marL="566738" lvl="1" indent="-344488">
              <a:spcBef>
                <a:spcPts val="1200"/>
              </a:spcBef>
            </a:pPr>
            <a:r>
              <a:rPr lang="en-US" sz="2400" kern="0" dirty="0">
                <a:solidFill>
                  <a:schemeClr val="tx1"/>
                </a:solidFill>
                <a:latin typeface="Calibri" panose="020F0502020204030204" pitchFamily="34" charset="0"/>
                <a:cs typeface="Calibri" panose="020F0502020204030204" pitchFamily="34" charset="0"/>
              </a:rPr>
              <a:t>Vote for candidates who support funding implementation of Leandro action plan</a:t>
            </a:r>
          </a:p>
          <a:p>
            <a:pPr marL="344488" indent="-344488">
              <a:spcBef>
                <a:spcPts val="1200"/>
              </a:spcBef>
            </a:pPr>
            <a:endParaRPr lang="en-US" sz="2400" kern="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05621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4" name="Rectangle 42"/>
          <p:cNvSpPr>
            <a:spLocks noGrp="1" noChangeArrowheads="1"/>
          </p:cNvSpPr>
          <p:nvPr>
            <p:ph type="ctrTitle"/>
          </p:nvPr>
        </p:nvSpPr>
        <p:spPr>
          <a:xfrm>
            <a:off x="1752600" y="1453734"/>
            <a:ext cx="7648892" cy="1143000"/>
          </a:xfrm>
        </p:spPr>
        <p:txBody>
          <a:bodyPr/>
          <a:lstStyle/>
          <a:p>
            <a:pPr>
              <a:tabLst>
                <a:tab pos="7315200" algn="r"/>
              </a:tabLst>
            </a:pPr>
            <a:r>
              <a:rPr lang="en-US" sz="3600" dirty="0">
                <a:solidFill>
                  <a:srgbClr val="002060"/>
                </a:solidFill>
                <a:latin typeface="Calibri" panose="020F0502020204030204" pitchFamily="34" charset="0"/>
                <a:cs typeface="Calibri" panose="020F0502020204030204" pitchFamily="34" charset="0"/>
              </a:rPr>
              <a:t>Questions?</a:t>
            </a:r>
          </a:p>
        </p:txBody>
      </p:sp>
    </p:spTree>
    <p:extLst>
      <p:ext uri="{BB962C8B-B14F-4D97-AF65-F5344CB8AC3E}">
        <p14:creationId xmlns:p14="http://schemas.microsoft.com/office/powerpoint/2010/main" val="3957099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EAE61-3563-47AD-B6B6-9090F4B38A6A}"/>
              </a:ext>
            </a:extLst>
          </p:cNvPr>
          <p:cNvSpPr>
            <a:spLocks noGrp="1"/>
          </p:cNvSpPr>
          <p:nvPr>
            <p:ph type="title"/>
          </p:nvPr>
        </p:nvSpPr>
        <p:spPr>
          <a:xfrm>
            <a:off x="496656" y="357784"/>
            <a:ext cx="8985250" cy="838200"/>
          </a:xfrm>
        </p:spPr>
        <p:txBody>
          <a:bodyPr/>
          <a:lstStyle/>
          <a:p>
            <a:r>
              <a:rPr lang="en-US" sz="3600" i="1" dirty="0"/>
              <a:t>Leandro v. State of NC</a:t>
            </a:r>
          </a:p>
        </p:txBody>
      </p:sp>
      <p:sp>
        <p:nvSpPr>
          <p:cNvPr id="3" name="Content Placeholder 2">
            <a:extLst>
              <a:ext uri="{FF2B5EF4-FFF2-40B4-BE49-F238E27FC236}">
                <a16:creationId xmlns:a16="http://schemas.microsoft.com/office/drawing/2014/main" id="{A478E65F-128E-47EF-A728-C05104FCA27A}"/>
              </a:ext>
            </a:extLst>
          </p:cNvPr>
          <p:cNvSpPr>
            <a:spLocks noGrp="1"/>
          </p:cNvSpPr>
          <p:nvPr>
            <p:ph idx="1"/>
          </p:nvPr>
        </p:nvSpPr>
        <p:spPr>
          <a:xfrm>
            <a:off x="457200" y="1443039"/>
            <a:ext cx="8437562" cy="4401526"/>
          </a:xfrm>
        </p:spPr>
        <p:txBody>
          <a:bodyPr>
            <a:normAutofit fontScale="25000" lnSpcReduction="20000"/>
          </a:bodyPr>
          <a:lstStyle/>
          <a:p>
            <a:r>
              <a:rPr lang="en-US" sz="8000" dirty="0">
                <a:latin typeface="Calibri" panose="020F0502020204030204" pitchFamily="34" charset="0"/>
                <a:cs typeface="Calibri" panose="020F0502020204030204" pitchFamily="34" charset="0"/>
              </a:rPr>
              <a:t>2017 - Governor Cooper joined with the </a:t>
            </a:r>
            <a:r>
              <a:rPr lang="en-US" sz="8000" i="1" dirty="0">
                <a:latin typeface="Calibri" panose="020F0502020204030204" pitchFamily="34" charset="0"/>
                <a:cs typeface="Calibri" panose="020F0502020204030204" pitchFamily="34" charset="0"/>
              </a:rPr>
              <a:t>Leandro </a:t>
            </a:r>
            <a:r>
              <a:rPr lang="en-US" sz="8000" dirty="0">
                <a:latin typeface="Calibri" panose="020F0502020204030204" pitchFamily="34" charset="0"/>
                <a:cs typeface="Calibri" panose="020F0502020204030204" pitchFamily="34" charset="0"/>
              </a:rPr>
              <a:t>plaintiffs to work together on a plan for meeting the state’s constitutional obligation which would become a consent judgment in the case.</a:t>
            </a:r>
          </a:p>
          <a:p>
            <a:r>
              <a:rPr lang="en-US" sz="8000" dirty="0">
                <a:latin typeface="Calibri" panose="020F0502020204030204" pitchFamily="34" charset="0"/>
                <a:cs typeface="Calibri" panose="020F0502020204030204" pitchFamily="34" charset="0"/>
              </a:rPr>
              <a:t>Governor Cooper created the Commission on Access to Sound Basic Education to advise him in the process</a:t>
            </a:r>
          </a:p>
          <a:p>
            <a:r>
              <a:rPr lang="en-US" sz="8000" dirty="0">
                <a:latin typeface="Calibri" panose="020F0502020204030204" pitchFamily="34" charset="0"/>
                <a:cs typeface="Calibri" panose="020F0502020204030204" pitchFamily="34" charset="0"/>
              </a:rPr>
              <a:t>Leandro Judge David Lee appointed an independent consultant to the court (WestEd) to conduct in-depth research on education in NC</a:t>
            </a:r>
          </a:p>
          <a:p>
            <a:r>
              <a:rPr lang="en-US" sz="8000" dirty="0">
                <a:latin typeface="Calibri" panose="020F0502020204030204" pitchFamily="34" charset="0"/>
                <a:cs typeface="Calibri" panose="020F0502020204030204" pitchFamily="34" charset="0"/>
              </a:rPr>
              <a:t>December 2019 WestEd report released</a:t>
            </a:r>
          </a:p>
          <a:p>
            <a:r>
              <a:rPr lang="en-US" sz="8000" dirty="0">
                <a:latin typeface="Calibri" panose="020F0502020204030204" pitchFamily="34" charset="0"/>
                <a:cs typeface="Calibri" panose="020F0502020204030204" pitchFamily="34" charset="0"/>
              </a:rPr>
              <a:t>On January 21 Judge David Lee issued a signed consent order with nest steps and a timeline – more on that later.</a:t>
            </a:r>
            <a:endParaRPr lang="en-US" dirty="0"/>
          </a:p>
        </p:txBody>
      </p:sp>
    </p:spTree>
    <p:extLst>
      <p:ext uri="{BB962C8B-B14F-4D97-AF65-F5344CB8AC3E}">
        <p14:creationId xmlns:p14="http://schemas.microsoft.com/office/powerpoint/2010/main" val="3135807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Rectangle 31"/>
          <p:cNvSpPr txBox="1">
            <a:spLocks noChangeArrowheads="1"/>
          </p:cNvSpPr>
          <p:nvPr/>
        </p:nvSpPr>
        <p:spPr bwMode="auto">
          <a:xfrm>
            <a:off x="666750" y="940186"/>
            <a:ext cx="8883650" cy="38989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200" b="1" kern="0" dirty="0">
                <a:latin typeface="Calibri" panose="020F0502020204030204" pitchFamily="34" charset="0"/>
                <a:cs typeface="Calibri" panose="020F0502020204030204" pitchFamily="34" charset="0"/>
              </a:rPr>
              <a:t>Ultimately, </a:t>
            </a:r>
            <a:r>
              <a:rPr lang="en-US" sz="3200" b="1" i="1" kern="0" dirty="0">
                <a:latin typeface="Calibri" panose="020F0502020204030204" pitchFamily="34" charset="0"/>
                <a:cs typeface="Calibri" panose="020F0502020204030204" pitchFamily="34" charset="0"/>
              </a:rPr>
              <a:t>Leandro </a:t>
            </a:r>
            <a:r>
              <a:rPr lang="en-US" sz="3200" b="1" kern="0" dirty="0">
                <a:latin typeface="Calibri" panose="020F0502020204030204" pitchFamily="34" charset="0"/>
                <a:cs typeface="Calibri" panose="020F0502020204030204" pitchFamily="34" charset="0"/>
              </a:rPr>
              <a:t>is simple:</a:t>
            </a:r>
          </a:p>
          <a:p>
            <a:pPr marL="457200" indent="-457200">
              <a:spcBef>
                <a:spcPts val="3000"/>
              </a:spcBef>
              <a:buFont typeface="+mj-lt"/>
              <a:buAutoNum type="arabicPeriod"/>
            </a:pPr>
            <a:endParaRPr lang="en-US" sz="3000" b="1" kern="0" dirty="0">
              <a:latin typeface="Calibri" panose="020F0502020204030204" pitchFamily="34" charset="0"/>
              <a:cs typeface="Calibri" panose="020F0502020204030204" pitchFamily="34" charset="0"/>
            </a:endParaRPr>
          </a:p>
        </p:txBody>
      </p:sp>
      <p:sp>
        <p:nvSpPr>
          <p:cNvPr id="9" name="Rectangle 31"/>
          <p:cNvSpPr txBox="1">
            <a:spLocks noChangeArrowheads="1"/>
          </p:cNvSpPr>
          <p:nvPr/>
        </p:nvSpPr>
        <p:spPr bwMode="auto">
          <a:xfrm>
            <a:off x="1134033" y="1836296"/>
            <a:ext cx="7927522" cy="110327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lgn="ctr">
              <a:spcBef>
                <a:spcPts val="1800"/>
              </a:spcBef>
              <a:buNone/>
            </a:pPr>
            <a:r>
              <a:rPr lang="en-US" sz="3600" b="1" kern="0" dirty="0">
                <a:solidFill>
                  <a:srgbClr val="C00000"/>
                </a:solidFill>
                <a:latin typeface="Calibri" panose="020F0502020204030204" pitchFamily="34" charset="0"/>
                <a:cs typeface="Calibri" panose="020F0502020204030204" pitchFamily="34" charset="0"/>
              </a:rPr>
              <a:t>The state has a responsibility to provide every child in NC with access to a good education and the state isn’t doing it.</a:t>
            </a:r>
          </a:p>
          <a:p>
            <a:pPr marL="401638" indent="-401638">
              <a:spcBef>
                <a:spcPts val="1800"/>
              </a:spcBef>
            </a:pPr>
            <a:endParaRPr lang="en-US" sz="2800" b="1"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944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4" name="Rectangle 42"/>
          <p:cNvSpPr>
            <a:spLocks noGrp="1" noChangeArrowheads="1"/>
          </p:cNvSpPr>
          <p:nvPr>
            <p:ph type="ctrTitle"/>
          </p:nvPr>
        </p:nvSpPr>
        <p:spPr>
          <a:xfrm>
            <a:off x="1752600" y="1464247"/>
            <a:ext cx="7648892" cy="1143000"/>
          </a:xfrm>
        </p:spPr>
        <p:txBody>
          <a:bodyPr/>
          <a:lstStyle/>
          <a:p>
            <a:pPr>
              <a:tabLst>
                <a:tab pos="7315200" algn="r"/>
              </a:tabLst>
            </a:pPr>
            <a:r>
              <a:rPr lang="en-US" sz="3600" dirty="0">
                <a:solidFill>
                  <a:srgbClr val="002060"/>
                </a:solidFill>
                <a:latin typeface="Calibri" panose="020F0502020204030204" pitchFamily="34" charset="0"/>
                <a:cs typeface="Calibri" panose="020F0502020204030204" pitchFamily="34" charset="0"/>
              </a:rPr>
              <a:t>The State’s role in education funding</a:t>
            </a:r>
          </a:p>
        </p:txBody>
      </p:sp>
    </p:spTree>
    <p:extLst>
      <p:ext uri="{BB962C8B-B14F-4D97-AF65-F5344CB8AC3E}">
        <p14:creationId xmlns:p14="http://schemas.microsoft.com/office/powerpoint/2010/main" val="4090020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67875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School operating costs are purely a state responsibility</a:t>
            </a:r>
          </a:p>
          <a:p>
            <a:pPr marL="344488" indent="-344488">
              <a:spcBef>
                <a:spcPts val="1200"/>
              </a:spcBef>
            </a:pPr>
            <a:r>
              <a:rPr lang="en-US" sz="2400" b="1" kern="0" dirty="0">
                <a:latin typeface="Calibri" panose="020F0502020204030204" pitchFamily="34" charset="0"/>
                <a:cs typeface="Calibri" panose="020F0502020204030204" pitchFamily="34" charset="0"/>
              </a:rPr>
              <a:t>Constitution:</a:t>
            </a:r>
          </a:p>
          <a:p>
            <a:pPr marL="914400" indent="0">
              <a:spcBef>
                <a:spcPts val="1200"/>
              </a:spcBef>
              <a:buNone/>
            </a:pPr>
            <a:r>
              <a:rPr lang="en-US" sz="2400" kern="0" dirty="0">
                <a:latin typeface="Calibri" panose="020F0502020204030204" pitchFamily="34" charset="0"/>
                <a:cs typeface="Calibri" panose="020F0502020204030204" pitchFamily="34" charset="0"/>
              </a:rPr>
              <a:t>“The General Assembly shall provide by taxation and otherwise for a general and uniform system of free public schools…”</a:t>
            </a:r>
          </a:p>
          <a:p>
            <a:pPr marL="344488" indent="-344488">
              <a:spcBef>
                <a:spcPts val="1200"/>
              </a:spcBef>
            </a:pPr>
            <a:r>
              <a:rPr lang="en-US" sz="2400" b="1" kern="0" dirty="0">
                <a:latin typeface="Calibri" panose="020F0502020204030204" pitchFamily="34" charset="0"/>
                <a:cs typeface="Calibri" panose="020F0502020204030204" pitchFamily="34" charset="0"/>
              </a:rPr>
              <a:t>General Statute:</a:t>
            </a:r>
          </a:p>
          <a:p>
            <a:pPr marL="914400" indent="0">
              <a:spcBef>
                <a:spcPts val="1200"/>
              </a:spcBef>
              <a:buNone/>
            </a:pPr>
            <a:r>
              <a:rPr lang="en-US" sz="2400" kern="0" dirty="0">
                <a:latin typeface="Calibri" panose="020F0502020204030204" pitchFamily="34" charset="0"/>
                <a:cs typeface="Calibri" panose="020F0502020204030204" pitchFamily="34" charset="0"/>
              </a:rPr>
              <a:t>“To insure a quality education for every child in North Carolina, and to assure that the necessary resources are provided, it is the policy of the State of North Carolina to provide </a:t>
            </a:r>
            <a:r>
              <a:rPr lang="en-US" sz="2400" u="sng" kern="0" dirty="0">
                <a:latin typeface="Calibri" panose="020F0502020204030204" pitchFamily="34" charset="0"/>
                <a:cs typeface="Calibri" panose="020F0502020204030204" pitchFamily="34" charset="0"/>
              </a:rPr>
              <a:t>from State revenue sources</a:t>
            </a:r>
            <a:r>
              <a:rPr lang="en-US" sz="2400" kern="0" dirty="0">
                <a:latin typeface="Calibri" panose="020F0502020204030204" pitchFamily="34" charset="0"/>
                <a:cs typeface="Calibri" panose="020F0502020204030204" pitchFamily="34" charset="0"/>
              </a:rPr>
              <a:t> the instructional expenses for current operations of the public school system as defined in the standard course of study.”</a:t>
            </a:r>
          </a:p>
        </p:txBody>
      </p:sp>
    </p:spTree>
    <p:extLst>
      <p:ext uri="{BB962C8B-B14F-4D97-AF65-F5344CB8AC3E}">
        <p14:creationId xmlns:p14="http://schemas.microsoft.com/office/powerpoint/2010/main" val="671965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7CDC0A-DB93-43D2-8A3E-CE1A108391DF}"/>
              </a:ext>
            </a:extLst>
          </p:cNvPr>
          <p:cNvPicPr>
            <a:picLocks noChangeAspect="1"/>
          </p:cNvPicPr>
          <p:nvPr/>
        </p:nvPicPr>
        <p:blipFill>
          <a:blip r:embed="rId3"/>
          <a:stretch>
            <a:fillRect/>
          </a:stretch>
        </p:blipFill>
        <p:spPr>
          <a:xfrm>
            <a:off x="810254" y="751133"/>
            <a:ext cx="8657856" cy="5194715"/>
          </a:xfrm>
          <a:prstGeom prst="rect">
            <a:avLst/>
          </a:prstGeom>
        </p:spPr>
      </p:pic>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TextBox 9">
            <a:extLst>
              <a:ext uri="{FF2B5EF4-FFF2-40B4-BE49-F238E27FC236}">
                <a16:creationId xmlns:a16="http://schemas.microsoft.com/office/drawing/2014/main" id="{AE9D3953-8F00-48B4-997F-734285E905F3}"/>
              </a:ext>
            </a:extLst>
          </p:cNvPr>
          <p:cNvSpPr txBox="1"/>
          <p:nvPr/>
        </p:nvSpPr>
        <p:spPr>
          <a:xfrm>
            <a:off x="434715" y="5658787"/>
            <a:ext cx="3814995" cy="276999"/>
          </a:xfrm>
          <a:prstGeom prst="rect">
            <a:avLst/>
          </a:prstGeom>
          <a:noFill/>
        </p:spPr>
        <p:txBody>
          <a:bodyPr wrap="square" rtlCol="0">
            <a:spAutoFit/>
          </a:bodyPr>
          <a:lstStyle/>
          <a:p>
            <a:r>
              <a:rPr lang="en-US" b="1" dirty="0"/>
              <a:t>Source: DPI Statistical Profile</a:t>
            </a:r>
          </a:p>
        </p:txBody>
      </p:sp>
    </p:spTree>
    <p:extLst>
      <p:ext uri="{BB962C8B-B14F-4D97-AF65-F5344CB8AC3E}">
        <p14:creationId xmlns:p14="http://schemas.microsoft.com/office/powerpoint/2010/main" val="1654669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txBox="1">
            <a:spLocks noChangeArrowheads="1"/>
          </p:cNvSpPr>
          <p:nvPr/>
        </p:nvSpPr>
        <p:spPr bwMode="auto">
          <a:xfrm>
            <a:off x="666750" y="381000"/>
            <a:ext cx="7185833" cy="33337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200" b="1">
                <a:solidFill>
                  <a:schemeClr val="bg2">
                    <a:lumMod val="10000"/>
                  </a:schemeClr>
                </a:solidFill>
                <a:latin typeface="+mj-lt"/>
                <a:ea typeface="+mj-ea"/>
                <a:cs typeface="+mj-cs"/>
              </a:defRPr>
            </a:lvl1pPr>
            <a:lvl2pPr algn="l" rtl="0" eaLnBrk="1" fontAlgn="base" hangingPunct="1">
              <a:lnSpc>
                <a:spcPct val="90000"/>
              </a:lnSpc>
              <a:spcBef>
                <a:spcPct val="0"/>
              </a:spcBef>
              <a:spcAft>
                <a:spcPct val="0"/>
              </a:spcAft>
              <a:defRPr sz="2200" b="1">
                <a:solidFill>
                  <a:schemeClr val="tx1"/>
                </a:solidFill>
                <a:latin typeface="Arial" charset="0"/>
              </a:defRPr>
            </a:lvl2pPr>
            <a:lvl3pPr algn="l" rtl="0" eaLnBrk="1" fontAlgn="base" hangingPunct="1">
              <a:lnSpc>
                <a:spcPct val="90000"/>
              </a:lnSpc>
              <a:spcBef>
                <a:spcPct val="0"/>
              </a:spcBef>
              <a:spcAft>
                <a:spcPct val="0"/>
              </a:spcAft>
              <a:defRPr sz="2200" b="1">
                <a:solidFill>
                  <a:schemeClr val="tx1"/>
                </a:solidFill>
                <a:latin typeface="Arial" charset="0"/>
              </a:defRPr>
            </a:lvl3pPr>
            <a:lvl4pPr algn="l" rtl="0" eaLnBrk="1" fontAlgn="base" hangingPunct="1">
              <a:lnSpc>
                <a:spcPct val="90000"/>
              </a:lnSpc>
              <a:spcBef>
                <a:spcPct val="0"/>
              </a:spcBef>
              <a:spcAft>
                <a:spcPct val="0"/>
              </a:spcAft>
              <a:defRPr sz="2200" b="1">
                <a:solidFill>
                  <a:schemeClr val="tx1"/>
                </a:solidFill>
                <a:latin typeface="Arial" charset="0"/>
              </a:defRPr>
            </a:lvl4pPr>
            <a:lvl5pPr algn="l" rtl="0" eaLnBrk="1" fontAlgn="base" hangingPunct="1">
              <a:lnSpc>
                <a:spcPct val="90000"/>
              </a:lnSpc>
              <a:spcBef>
                <a:spcPct val="0"/>
              </a:spcBef>
              <a:spcAft>
                <a:spcPct val="0"/>
              </a:spcAft>
              <a:defRPr sz="2200" b="1">
                <a:solidFill>
                  <a:schemeClr val="tx1"/>
                </a:solidFill>
                <a:latin typeface="Arial" charset="0"/>
              </a:defRPr>
            </a:lvl5pPr>
            <a:lvl6pPr marL="457200" algn="l" rtl="0" eaLnBrk="1" fontAlgn="base" hangingPunct="1">
              <a:lnSpc>
                <a:spcPct val="90000"/>
              </a:lnSpc>
              <a:spcBef>
                <a:spcPct val="0"/>
              </a:spcBef>
              <a:spcAft>
                <a:spcPct val="0"/>
              </a:spcAft>
              <a:defRPr sz="2200" b="1">
                <a:solidFill>
                  <a:schemeClr val="tx1"/>
                </a:solidFill>
                <a:latin typeface="Arial" charset="0"/>
              </a:defRPr>
            </a:lvl6pPr>
            <a:lvl7pPr marL="914400" algn="l" rtl="0" eaLnBrk="1" fontAlgn="base" hangingPunct="1">
              <a:lnSpc>
                <a:spcPct val="90000"/>
              </a:lnSpc>
              <a:spcBef>
                <a:spcPct val="0"/>
              </a:spcBef>
              <a:spcAft>
                <a:spcPct val="0"/>
              </a:spcAft>
              <a:defRPr sz="2200" b="1">
                <a:solidFill>
                  <a:schemeClr val="tx1"/>
                </a:solidFill>
                <a:latin typeface="Arial" charset="0"/>
              </a:defRPr>
            </a:lvl7pPr>
            <a:lvl8pPr marL="1371600" algn="l" rtl="0" eaLnBrk="1" fontAlgn="base" hangingPunct="1">
              <a:lnSpc>
                <a:spcPct val="90000"/>
              </a:lnSpc>
              <a:spcBef>
                <a:spcPct val="0"/>
              </a:spcBef>
              <a:spcAft>
                <a:spcPct val="0"/>
              </a:spcAft>
              <a:defRPr sz="2200" b="1">
                <a:solidFill>
                  <a:schemeClr val="tx1"/>
                </a:solidFill>
                <a:latin typeface="Arial" charset="0"/>
              </a:defRPr>
            </a:lvl8pPr>
            <a:lvl9pPr marL="1828800" algn="l" rtl="0" eaLnBrk="1" fontAlgn="base" hangingPunct="1">
              <a:lnSpc>
                <a:spcPct val="90000"/>
              </a:lnSpc>
              <a:spcBef>
                <a:spcPct val="0"/>
              </a:spcBef>
              <a:spcAft>
                <a:spcPct val="0"/>
              </a:spcAft>
              <a:defRPr sz="2200" b="1">
                <a:solidFill>
                  <a:schemeClr val="tx1"/>
                </a:solidFill>
                <a:latin typeface="Arial" charset="0"/>
              </a:defRPr>
            </a:lvl9pPr>
          </a:lstStyle>
          <a:p>
            <a:r>
              <a:rPr lang="en-US" sz="1800" dirty="0">
                <a:solidFill>
                  <a:srgbClr val="002060"/>
                </a:solidFill>
                <a:latin typeface="Calibri" panose="020F0502020204030204" pitchFamily="34" charset="0"/>
                <a:cs typeface="Calibri" panose="020F0502020204030204" pitchFamily="34" charset="0"/>
              </a:rPr>
              <a:t>Leandro</a:t>
            </a:r>
            <a:endParaRPr lang="en-US" sz="1800" kern="0" dirty="0">
              <a:solidFill>
                <a:srgbClr val="002060"/>
              </a:solidFill>
              <a:latin typeface="Calibri" panose="020F0502020204030204" pitchFamily="34" charset="0"/>
              <a:cs typeface="Calibri" panose="020F0502020204030204" pitchFamily="34" charset="0"/>
            </a:endParaRPr>
          </a:p>
        </p:txBody>
      </p:sp>
      <p:cxnSp>
        <p:nvCxnSpPr>
          <p:cNvPr id="6" name="Straight Connector 5"/>
          <p:cNvCxnSpPr/>
          <p:nvPr/>
        </p:nvCxnSpPr>
        <p:spPr bwMode="auto">
          <a:xfrm>
            <a:off x="542406" y="372515"/>
            <a:ext cx="0" cy="42550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0" name="Rectangle 31">
            <a:extLst>
              <a:ext uri="{FF2B5EF4-FFF2-40B4-BE49-F238E27FC236}">
                <a16:creationId xmlns:a16="http://schemas.microsoft.com/office/drawing/2014/main" id="{601A026F-15DC-4061-8CB5-B0E590450EDF}"/>
              </a:ext>
            </a:extLst>
          </p:cNvPr>
          <p:cNvSpPr txBox="1">
            <a:spLocks noChangeArrowheads="1"/>
          </p:cNvSpPr>
          <p:nvPr/>
        </p:nvSpPr>
        <p:spPr bwMode="auto">
          <a:xfrm>
            <a:off x="666750" y="872733"/>
            <a:ext cx="8883650" cy="94178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bg2">
                    <a:lumMod val="10000"/>
                  </a:schemeClr>
                </a:solidFill>
                <a:latin typeface="+mn-lt"/>
                <a:ea typeface="+mn-ea"/>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bg2">
                    <a:lumMod val="10000"/>
                  </a:schemeClr>
                </a:solidFill>
                <a:latin typeface="+mn-lt"/>
              </a:defRPr>
            </a:lvl2pPr>
            <a:lvl3pPr marL="682625" indent="-231775" algn="l" rtl="0" eaLnBrk="1" fontAlgn="base" hangingPunct="1">
              <a:lnSpc>
                <a:spcPct val="90000"/>
              </a:lnSpc>
              <a:spcBef>
                <a:spcPct val="40000"/>
              </a:spcBef>
              <a:spcAft>
                <a:spcPct val="0"/>
              </a:spcAft>
              <a:buClr>
                <a:srgbClr val="0B1F65"/>
              </a:buClr>
              <a:buFont typeface="Wingdings" panose="05000000000000000000" pitchFamily="2" charset="2"/>
              <a:buChar char="§"/>
              <a:defRPr sz="1600">
                <a:solidFill>
                  <a:schemeClr val="bg2">
                    <a:lumMod val="10000"/>
                  </a:schemeClr>
                </a:solidFill>
                <a:latin typeface="+mn-lt"/>
              </a:defRPr>
            </a:lvl3pPr>
            <a:lvl4pPr marL="914400" indent="-231775" algn="l" rtl="0" eaLnBrk="1" fontAlgn="base" hangingPunct="1">
              <a:lnSpc>
                <a:spcPct val="90000"/>
              </a:lnSpc>
              <a:spcBef>
                <a:spcPct val="40000"/>
              </a:spcBef>
              <a:spcAft>
                <a:spcPct val="0"/>
              </a:spcAft>
              <a:buClr>
                <a:srgbClr val="0B1F65"/>
              </a:buClr>
              <a:buFont typeface="Arial" panose="020B0604020202020204" pitchFamily="34" charset="0"/>
              <a:buChar char="•"/>
              <a:defRPr sz="1600">
                <a:solidFill>
                  <a:schemeClr val="bg2">
                    <a:lumMod val="10000"/>
                  </a:schemeClr>
                </a:solidFill>
                <a:latin typeface="+mn-lt"/>
              </a:defRPr>
            </a:lvl4pPr>
            <a:lvl5pPr marL="1201738" indent="0" algn="l" rtl="0" eaLnBrk="1" fontAlgn="base" hangingPunct="1">
              <a:lnSpc>
                <a:spcPct val="90000"/>
              </a:lnSpc>
              <a:spcBef>
                <a:spcPct val="0"/>
              </a:spcBef>
              <a:spcAft>
                <a:spcPct val="40000"/>
              </a:spcAft>
              <a:buClr>
                <a:schemeClr val="tx1"/>
              </a:buClr>
              <a:buSzPct val="40000"/>
              <a:buFont typeface="Arial" charset="0"/>
              <a:defRPr sz="1600">
                <a:solidFill>
                  <a:schemeClr val="bg2">
                    <a:lumMod val="10000"/>
                  </a:schemeClr>
                </a:solidFill>
                <a:latin typeface="+mn-lt"/>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a:spcBef>
                <a:spcPts val="3000"/>
              </a:spcBef>
              <a:buNone/>
            </a:pPr>
            <a:r>
              <a:rPr lang="en-US" sz="3000" b="1" kern="0" dirty="0">
                <a:latin typeface="Calibri" panose="020F0502020204030204" pitchFamily="34" charset="0"/>
                <a:cs typeface="Calibri" panose="020F0502020204030204" pitchFamily="34" charset="0"/>
              </a:rPr>
              <a:t>School operating costs are purely a state responsibility? Really??</a:t>
            </a:r>
            <a:endParaRPr lang="en-US" sz="1800" dirty="0"/>
          </a:p>
          <a:p>
            <a:pPr marL="344488" indent="-344488">
              <a:spcBef>
                <a:spcPts val="1200"/>
              </a:spcBef>
            </a:pPr>
            <a:r>
              <a:rPr lang="en-US" sz="2000" dirty="0">
                <a:latin typeface="Calibri" panose="020F0502020204030204" pitchFamily="34" charset="0"/>
                <a:cs typeface="Calibri" panose="020F0502020204030204" pitchFamily="34" charset="0"/>
              </a:rPr>
              <a:t>Under North Carolina’s school finance system, it is the state’s responsibility to pay for instructional expenses while counties pay for capital expenses. </a:t>
            </a:r>
          </a:p>
          <a:p>
            <a:pPr marL="344488" indent="-344488">
              <a:spcBef>
                <a:spcPts val="1200"/>
              </a:spcBef>
            </a:pPr>
            <a:r>
              <a:rPr lang="en-US" sz="2000" dirty="0">
                <a:latin typeface="Calibri" panose="020F0502020204030204" pitchFamily="34" charset="0"/>
                <a:cs typeface="Calibri" panose="020F0502020204030204" pitchFamily="34" charset="0"/>
              </a:rPr>
              <a:t>However, in 2016-17, counties spent approximately $3.1 billion to fund instructional expenses: </a:t>
            </a:r>
          </a:p>
          <a:p>
            <a:pPr marL="566738" lvl="1" indent="-344488">
              <a:spcBef>
                <a:spcPts val="1200"/>
              </a:spcBef>
            </a:pPr>
            <a:r>
              <a:rPr lang="en-US" sz="2000" dirty="0">
                <a:latin typeface="Calibri" panose="020F0502020204030204" pitchFamily="34" charset="0"/>
                <a:cs typeface="Calibri" panose="020F0502020204030204" pitchFamily="34" charset="0"/>
              </a:rPr>
              <a:t>809 principals and assistant principals (15 percent of the total)</a:t>
            </a:r>
          </a:p>
          <a:p>
            <a:pPr marL="566738" lvl="1" indent="-344488">
              <a:spcBef>
                <a:spcPts val="1200"/>
              </a:spcBef>
            </a:pPr>
            <a:r>
              <a:rPr lang="en-US" sz="2000" dirty="0">
                <a:latin typeface="Calibri" panose="020F0502020204030204" pitchFamily="34" charset="0"/>
                <a:cs typeface="Calibri" panose="020F0502020204030204" pitchFamily="34" charset="0"/>
              </a:rPr>
              <a:t>6,313 teachers (6.7 percent of the total)</a:t>
            </a:r>
          </a:p>
          <a:p>
            <a:pPr marL="566738" lvl="1" indent="-344488">
              <a:spcBef>
                <a:spcPts val="1200"/>
              </a:spcBef>
            </a:pPr>
            <a:r>
              <a:rPr lang="en-US" sz="2000" dirty="0">
                <a:latin typeface="Calibri" panose="020F0502020204030204" pitchFamily="34" charset="0"/>
                <a:cs typeface="Calibri" panose="020F0502020204030204" pitchFamily="34" charset="0"/>
              </a:rPr>
              <a:t>1,937 teacher assistants (9 percent of the total)</a:t>
            </a:r>
          </a:p>
          <a:p>
            <a:pPr marL="566738" lvl="1" indent="-344488">
              <a:spcBef>
                <a:spcPts val="1200"/>
              </a:spcBef>
            </a:pPr>
            <a:r>
              <a:rPr lang="en-US" sz="2000" dirty="0">
                <a:latin typeface="Calibri" panose="020F0502020204030204" pitchFamily="34" charset="0"/>
                <a:cs typeface="Calibri" panose="020F0502020204030204" pitchFamily="34" charset="0"/>
              </a:rPr>
              <a:t>3,143 professional instructional support personnel (20.2 percent of the total)</a:t>
            </a:r>
            <a:endParaRPr lang="en-US" sz="20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5838455"/>
      </p:ext>
    </p:extLst>
  </p:cSld>
  <p:clrMapOvr>
    <a:masterClrMapping/>
  </p:clrMapOvr>
</p:sld>
</file>

<file path=ppt/theme/theme1.xml><?xml version="1.0" encoding="utf-8"?>
<a:theme xmlns:a="http://schemas.openxmlformats.org/drawingml/2006/main" name="1 Blue Spot Color">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45720" tIns="45720" rIns="4572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45720" tIns="45720" rIns="4572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B69404"/>
        </a:dk2>
        <a:lt2>
          <a:srgbClr val="C0C0C0"/>
        </a:lt2>
        <a:accent1>
          <a:srgbClr val="0000FF"/>
        </a:accent1>
        <a:accent2>
          <a:srgbClr val="E2E1C0"/>
        </a:accent2>
        <a:accent3>
          <a:srgbClr val="FFFFFF"/>
        </a:accent3>
        <a:accent4>
          <a:srgbClr val="000000"/>
        </a:accent4>
        <a:accent5>
          <a:srgbClr val="AAAAFF"/>
        </a:accent5>
        <a:accent6>
          <a:srgbClr val="CDCCAE"/>
        </a:accent6>
        <a:hlink>
          <a:srgbClr val="3D97AF"/>
        </a:hlink>
        <a:folHlink>
          <a:srgbClr val="B72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B13F8961250B46A78332FDC0D18AB5" ma:contentTypeVersion="12" ma:contentTypeDescription="Create a new document." ma:contentTypeScope="" ma:versionID="52f2de3067166707d120db57d6ae2792">
  <xsd:schema xmlns:xsd="http://www.w3.org/2001/XMLSchema" xmlns:xs="http://www.w3.org/2001/XMLSchema" xmlns:p="http://schemas.microsoft.com/office/2006/metadata/properties" xmlns:ns2="2202f887-1153-4588-a760-33ce954d123f" xmlns:ns3="cad71fd7-1b70-48c8-8ca1-508a3082a5ae" targetNamespace="http://schemas.microsoft.com/office/2006/metadata/properties" ma:root="true" ma:fieldsID="0fe61f4b2fa366ae1891b20d64f445f8" ns2:_="" ns3:_="">
    <xsd:import namespace="2202f887-1153-4588-a760-33ce954d123f"/>
    <xsd:import namespace="cad71fd7-1b70-48c8-8ca1-508a3082a5a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02f887-1153-4588-a760-33ce954d12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d71fd7-1b70-48c8-8ca1-508a3082a5a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658210-9100-4A73-B79F-3F7F3DA288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02f887-1153-4588-a760-33ce954d123f"/>
    <ds:schemaRef ds:uri="cad71fd7-1b70-48c8-8ca1-508a3082a5a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F2EBE68-EB56-46F6-B224-7D5E9F32638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2534D19-8660-4A37-9654-9C77201106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55293</TotalTime>
  <Words>2438</Words>
  <Application>Microsoft Office PowerPoint</Application>
  <PresentationFormat>Custom</PresentationFormat>
  <Paragraphs>257</Paragraphs>
  <Slides>35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Webdings</vt:lpstr>
      <vt:lpstr>Wingdings</vt:lpstr>
      <vt:lpstr>1 Blue Spot Color</vt:lpstr>
      <vt:lpstr>PowerPoint Presentation</vt:lpstr>
      <vt:lpstr>What is Leandro?</vt:lpstr>
      <vt:lpstr>Leandro v. State of NC</vt:lpstr>
      <vt:lpstr>Leandro v. State of NC</vt:lpstr>
      <vt:lpstr>PowerPoint Presentation</vt:lpstr>
      <vt:lpstr>The State’s role in education funding</vt:lpstr>
      <vt:lpstr>PowerPoint Presentation</vt:lpstr>
      <vt:lpstr>PowerPoint Presentation</vt:lpstr>
      <vt:lpstr>PowerPoint Presentation</vt:lpstr>
      <vt:lpstr>1995-2009: Tenuous Progress</vt:lpstr>
      <vt:lpstr>PowerPoint Presentation</vt:lpstr>
      <vt:lpstr>PowerPoint Presentation</vt:lpstr>
      <vt:lpstr>PowerPoint Presentation</vt:lpstr>
      <vt:lpstr>2009-2019: The Lost Decade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what?</vt:lpstr>
      <vt:lpstr>PowerPoint Presentation</vt:lpstr>
      <vt:lpstr>PowerPoint Presentation</vt:lpstr>
      <vt:lpstr>Leandro Consent Order Elements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Kristopher Nordstrom</dc:creator>
  <cp:lastModifiedBy>Kristopher Nordstrom</cp:lastModifiedBy>
  <cp:revision>1253</cp:revision>
  <cp:lastPrinted>2020-02-18T14:24:22Z</cp:lastPrinted>
  <dcterms:modified xsi:type="dcterms:W3CDTF">2020-02-19T18:42:55Z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0x010100B7B13F8961250B46A78332FDC0D18AB5</vt:lpwstr>
  </property>
</Properties>
</file>